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2"/>
  </p:notesMasterIdLst>
  <p:handoutMasterIdLst>
    <p:handoutMasterId r:id="rId13"/>
  </p:handoutMasterIdLst>
  <p:sldIdLst>
    <p:sldId id="257" r:id="rId2"/>
    <p:sldId id="258" r:id="rId3"/>
    <p:sldId id="264" r:id="rId4"/>
    <p:sldId id="260" r:id="rId5"/>
    <p:sldId id="263" r:id="rId6"/>
    <p:sldId id="277" r:id="rId7"/>
    <p:sldId id="275" r:id="rId8"/>
    <p:sldId id="276" r:id="rId9"/>
    <p:sldId id="269" r:id="rId10"/>
    <p:sldId id="278"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69" autoAdjust="0"/>
    <p:restoredTop sz="94713" autoAdjust="0"/>
  </p:normalViewPr>
  <p:slideViewPr>
    <p:cSldViewPr>
      <p:cViewPr>
        <p:scale>
          <a:sx n="75" d="100"/>
          <a:sy n="75" d="100"/>
        </p:scale>
        <p:origin x="-2688" y="-8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B-K Manufacturing Company, Inc.</a:t>
            </a: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51414B0-82CA-46F3-BEDA-FE3CF75A60E5}" type="datetimeFigureOut">
              <a:rPr lang="en-US" smtClean="0"/>
              <a:pPr/>
              <a:t>5/9/2017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www.b-kmfg.com         256-753-2252</a:t>
            </a: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83B88EE0-C8D3-4A79-85E8-28D4FECE627D}"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mtClean="0"/>
              <a:t>B-K Manufacturing Company, Inc.</a:t>
            </a: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DA9447F-F2FD-45D1-8AC7-2249CB5FA3A1}" type="datetimeFigureOut">
              <a:rPr lang="en-US" smtClean="0"/>
              <a:pPr/>
              <a:t>5/9/2017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www.b-kmfg.com         256-753-2252</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8C3D226-A75E-44CD-B19F-2A41CCBAF95B}"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C3D226-A75E-44CD-B19F-2A41CCBAF95B}"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www.b-kmfg.com         256-753-2252</a:t>
            </a:r>
            <a:endParaRPr lang="en-US"/>
          </a:p>
        </p:txBody>
      </p:sp>
      <p:sp>
        <p:nvSpPr>
          <p:cNvPr id="6" name="Header Placeholder 5"/>
          <p:cNvSpPr>
            <a:spLocks noGrp="1"/>
          </p:cNvSpPr>
          <p:nvPr>
            <p:ph type="hdr" sz="quarter" idx="12"/>
          </p:nvPr>
        </p:nvSpPr>
        <p:spPr/>
        <p:txBody>
          <a:bodyPr/>
          <a:lstStyle/>
          <a:p>
            <a:r>
              <a:rPr lang="en-US" smtClean="0"/>
              <a:t>B-K Manufacturing Company, Inc.</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A3D5CA-E171-4F29-A983-7A4FCC8D41C7}" type="datetime1">
              <a:rPr lang="en-US" smtClean="0"/>
              <a:pPr/>
              <a:t>5/9/2017</a:t>
            </a:fld>
            <a:endParaRPr lang="en-US"/>
          </a:p>
        </p:txBody>
      </p:sp>
      <p:sp>
        <p:nvSpPr>
          <p:cNvPr id="5" name="Footer Placeholder 4"/>
          <p:cNvSpPr>
            <a:spLocks noGrp="1"/>
          </p:cNvSpPr>
          <p:nvPr>
            <p:ph type="ftr" sz="quarter" idx="11"/>
          </p:nvPr>
        </p:nvSpPr>
        <p:spPr/>
        <p:txBody>
          <a:bodyPr/>
          <a:lstStyle/>
          <a:p>
            <a:r>
              <a:rPr lang="en-US" smtClean="0"/>
              <a:t>b-kmfg.com</a:t>
            </a:r>
            <a:endParaRPr lang="en-US"/>
          </a:p>
        </p:txBody>
      </p:sp>
      <p:sp>
        <p:nvSpPr>
          <p:cNvPr id="6" name="Slide Number Placeholder 5"/>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7B88A-9A5D-4F75-90D7-7E6AB69BEC1A}" type="datetime1">
              <a:rPr lang="en-US" smtClean="0"/>
              <a:pPr/>
              <a:t>5/9/2017</a:t>
            </a:fld>
            <a:endParaRPr lang="en-US"/>
          </a:p>
        </p:txBody>
      </p:sp>
      <p:sp>
        <p:nvSpPr>
          <p:cNvPr id="5" name="Footer Placeholder 4"/>
          <p:cNvSpPr>
            <a:spLocks noGrp="1"/>
          </p:cNvSpPr>
          <p:nvPr>
            <p:ph type="ftr" sz="quarter" idx="11"/>
          </p:nvPr>
        </p:nvSpPr>
        <p:spPr/>
        <p:txBody>
          <a:bodyPr/>
          <a:lstStyle/>
          <a:p>
            <a:r>
              <a:rPr lang="en-US" smtClean="0"/>
              <a:t>b-kmfg.com</a:t>
            </a:r>
            <a:endParaRPr lang="en-US"/>
          </a:p>
        </p:txBody>
      </p:sp>
      <p:sp>
        <p:nvSpPr>
          <p:cNvPr id="6" name="Slide Number Placeholder 5"/>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CB6DA-DDAF-447E-8C0D-9070F48399FF}" type="datetime1">
              <a:rPr lang="en-US" smtClean="0"/>
              <a:pPr/>
              <a:t>5/9/2017</a:t>
            </a:fld>
            <a:endParaRPr lang="en-US"/>
          </a:p>
        </p:txBody>
      </p:sp>
      <p:sp>
        <p:nvSpPr>
          <p:cNvPr id="5" name="Footer Placeholder 4"/>
          <p:cNvSpPr>
            <a:spLocks noGrp="1"/>
          </p:cNvSpPr>
          <p:nvPr>
            <p:ph type="ftr" sz="quarter" idx="11"/>
          </p:nvPr>
        </p:nvSpPr>
        <p:spPr/>
        <p:txBody>
          <a:bodyPr/>
          <a:lstStyle/>
          <a:p>
            <a:r>
              <a:rPr lang="en-US" smtClean="0"/>
              <a:t>b-kmfg.com</a:t>
            </a:r>
            <a:endParaRPr lang="en-US"/>
          </a:p>
        </p:txBody>
      </p:sp>
      <p:sp>
        <p:nvSpPr>
          <p:cNvPr id="6" name="Slide Number Placeholder 5"/>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CC764-5037-48C3-8728-A3C20C5C0502}" type="datetime1">
              <a:rPr lang="en-US" smtClean="0"/>
              <a:pPr/>
              <a:t>5/9/2017</a:t>
            </a:fld>
            <a:endParaRPr lang="en-US"/>
          </a:p>
        </p:txBody>
      </p:sp>
      <p:sp>
        <p:nvSpPr>
          <p:cNvPr id="5" name="Footer Placeholder 4"/>
          <p:cNvSpPr>
            <a:spLocks noGrp="1"/>
          </p:cNvSpPr>
          <p:nvPr>
            <p:ph type="ftr" sz="quarter" idx="11"/>
          </p:nvPr>
        </p:nvSpPr>
        <p:spPr/>
        <p:txBody>
          <a:bodyPr/>
          <a:lstStyle/>
          <a:p>
            <a:r>
              <a:rPr lang="en-US" smtClean="0"/>
              <a:t>b-kmfg.com</a:t>
            </a:r>
            <a:endParaRPr lang="en-US"/>
          </a:p>
        </p:txBody>
      </p:sp>
      <p:sp>
        <p:nvSpPr>
          <p:cNvPr id="6" name="Slide Number Placeholder 5"/>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4E088-8EEF-4F05-B98A-7BBD8AF0763B}" type="datetime1">
              <a:rPr lang="en-US" smtClean="0"/>
              <a:pPr/>
              <a:t>5/9/2017</a:t>
            </a:fld>
            <a:endParaRPr lang="en-US"/>
          </a:p>
        </p:txBody>
      </p:sp>
      <p:sp>
        <p:nvSpPr>
          <p:cNvPr id="5" name="Footer Placeholder 4"/>
          <p:cNvSpPr>
            <a:spLocks noGrp="1"/>
          </p:cNvSpPr>
          <p:nvPr>
            <p:ph type="ftr" sz="quarter" idx="11"/>
          </p:nvPr>
        </p:nvSpPr>
        <p:spPr/>
        <p:txBody>
          <a:bodyPr/>
          <a:lstStyle/>
          <a:p>
            <a:r>
              <a:rPr lang="en-US" smtClean="0"/>
              <a:t>b-kmfg.com</a:t>
            </a:r>
            <a:endParaRPr lang="en-US"/>
          </a:p>
        </p:txBody>
      </p:sp>
      <p:sp>
        <p:nvSpPr>
          <p:cNvPr id="6" name="Slide Number Placeholder 5"/>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0F757-11BE-4C9C-8D9C-7D9D8E16944F}" type="datetime1">
              <a:rPr lang="en-US" smtClean="0"/>
              <a:pPr/>
              <a:t>5/9/2017</a:t>
            </a:fld>
            <a:endParaRPr lang="en-US"/>
          </a:p>
        </p:txBody>
      </p:sp>
      <p:sp>
        <p:nvSpPr>
          <p:cNvPr id="6" name="Footer Placeholder 5"/>
          <p:cNvSpPr>
            <a:spLocks noGrp="1"/>
          </p:cNvSpPr>
          <p:nvPr>
            <p:ph type="ftr" sz="quarter" idx="11"/>
          </p:nvPr>
        </p:nvSpPr>
        <p:spPr/>
        <p:txBody>
          <a:bodyPr/>
          <a:lstStyle/>
          <a:p>
            <a:r>
              <a:rPr lang="en-US" smtClean="0"/>
              <a:t>b-kmfg.com</a:t>
            </a:r>
            <a:endParaRPr lang="en-US"/>
          </a:p>
        </p:txBody>
      </p:sp>
      <p:sp>
        <p:nvSpPr>
          <p:cNvPr id="7" name="Slide Number Placeholder 6"/>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E4A21E-1CC1-4F9C-9FFD-C9471F161FDB}" type="datetime1">
              <a:rPr lang="en-US" smtClean="0"/>
              <a:pPr/>
              <a:t>5/9/2017</a:t>
            </a:fld>
            <a:endParaRPr lang="en-US"/>
          </a:p>
        </p:txBody>
      </p:sp>
      <p:sp>
        <p:nvSpPr>
          <p:cNvPr id="8" name="Footer Placeholder 7"/>
          <p:cNvSpPr>
            <a:spLocks noGrp="1"/>
          </p:cNvSpPr>
          <p:nvPr>
            <p:ph type="ftr" sz="quarter" idx="11"/>
          </p:nvPr>
        </p:nvSpPr>
        <p:spPr/>
        <p:txBody>
          <a:bodyPr/>
          <a:lstStyle/>
          <a:p>
            <a:r>
              <a:rPr lang="en-US" smtClean="0"/>
              <a:t>b-kmfg.com</a:t>
            </a:r>
            <a:endParaRPr lang="en-US"/>
          </a:p>
        </p:txBody>
      </p:sp>
      <p:sp>
        <p:nvSpPr>
          <p:cNvPr id="9" name="Slide Number Placeholder 8"/>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5A9A36-1014-4EED-81AB-CA6A34C27EC4}" type="datetime1">
              <a:rPr lang="en-US" smtClean="0"/>
              <a:pPr/>
              <a:t>5/9/2017</a:t>
            </a:fld>
            <a:endParaRPr lang="en-US"/>
          </a:p>
        </p:txBody>
      </p:sp>
      <p:sp>
        <p:nvSpPr>
          <p:cNvPr id="4" name="Footer Placeholder 3"/>
          <p:cNvSpPr>
            <a:spLocks noGrp="1"/>
          </p:cNvSpPr>
          <p:nvPr>
            <p:ph type="ftr" sz="quarter" idx="11"/>
          </p:nvPr>
        </p:nvSpPr>
        <p:spPr/>
        <p:txBody>
          <a:bodyPr/>
          <a:lstStyle/>
          <a:p>
            <a:r>
              <a:rPr lang="en-US" smtClean="0"/>
              <a:t>b-kmfg.com</a:t>
            </a:r>
            <a:endParaRPr lang="en-US"/>
          </a:p>
        </p:txBody>
      </p:sp>
      <p:sp>
        <p:nvSpPr>
          <p:cNvPr id="5" name="Slide Number Placeholder 4"/>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A4FA9-2F89-4F2F-B764-BB60088139B2}" type="datetime1">
              <a:rPr lang="en-US" smtClean="0"/>
              <a:pPr/>
              <a:t>5/9/2017</a:t>
            </a:fld>
            <a:endParaRPr lang="en-US"/>
          </a:p>
        </p:txBody>
      </p:sp>
      <p:sp>
        <p:nvSpPr>
          <p:cNvPr id="3" name="Footer Placeholder 2"/>
          <p:cNvSpPr>
            <a:spLocks noGrp="1"/>
          </p:cNvSpPr>
          <p:nvPr>
            <p:ph type="ftr" sz="quarter" idx="11"/>
          </p:nvPr>
        </p:nvSpPr>
        <p:spPr/>
        <p:txBody>
          <a:bodyPr/>
          <a:lstStyle/>
          <a:p>
            <a:r>
              <a:rPr lang="en-US" smtClean="0"/>
              <a:t>b-kmfg.com</a:t>
            </a:r>
            <a:endParaRPr lang="en-US"/>
          </a:p>
        </p:txBody>
      </p:sp>
      <p:sp>
        <p:nvSpPr>
          <p:cNvPr id="4" name="Slide Number Placeholder 3"/>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B6129C-A3E0-4FC3-895F-6EE5D257D71D}" type="datetime1">
              <a:rPr lang="en-US" smtClean="0"/>
              <a:pPr/>
              <a:t>5/9/2017</a:t>
            </a:fld>
            <a:endParaRPr lang="en-US"/>
          </a:p>
        </p:txBody>
      </p:sp>
      <p:sp>
        <p:nvSpPr>
          <p:cNvPr id="6" name="Footer Placeholder 5"/>
          <p:cNvSpPr>
            <a:spLocks noGrp="1"/>
          </p:cNvSpPr>
          <p:nvPr>
            <p:ph type="ftr" sz="quarter" idx="11"/>
          </p:nvPr>
        </p:nvSpPr>
        <p:spPr/>
        <p:txBody>
          <a:bodyPr/>
          <a:lstStyle/>
          <a:p>
            <a:r>
              <a:rPr lang="en-US" smtClean="0"/>
              <a:t>b-kmfg.com</a:t>
            </a:r>
            <a:endParaRPr lang="en-US"/>
          </a:p>
        </p:txBody>
      </p:sp>
      <p:sp>
        <p:nvSpPr>
          <p:cNvPr id="7" name="Slide Number Placeholder 6"/>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057B6-8960-4E72-B43E-723082642BBD}" type="datetime1">
              <a:rPr lang="en-US" smtClean="0"/>
              <a:pPr/>
              <a:t>5/9/2017</a:t>
            </a:fld>
            <a:endParaRPr lang="en-US"/>
          </a:p>
        </p:txBody>
      </p:sp>
      <p:sp>
        <p:nvSpPr>
          <p:cNvPr id="6" name="Footer Placeholder 5"/>
          <p:cNvSpPr>
            <a:spLocks noGrp="1"/>
          </p:cNvSpPr>
          <p:nvPr>
            <p:ph type="ftr" sz="quarter" idx="11"/>
          </p:nvPr>
        </p:nvSpPr>
        <p:spPr/>
        <p:txBody>
          <a:bodyPr/>
          <a:lstStyle/>
          <a:p>
            <a:r>
              <a:rPr lang="en-US" smtClean="0"/>
              <a:t>b-kmfg.com</a:t>
            </a:r>
            <a:endParaRPr lang="en-US"/>
          </a:p>
        </p:txBody>
      </p:sp>
      <p:sp>
        <p:nvSpPr>
          <p:cNvPr id="7" name="Slide Number Placeholder 6"/>
          <p:cNvSpPr>
            <a:spLocks noGrp="1"/>
          </p:cNvSpPr>
          <p:nvPr>
            <p:ph type="sldNum" sz="quarter" idx="12"/>
          </p:nvPr>
        </p:nvSpPr>
        <p:spPr/>
        <p:txBody>
          <a:bodyPr/>
          <a:lstStyle/>
          <a:p>
            <a:fld id="{205104DC-039F-4294-BA56-53EDB08B446B}" type="slidenum">
              <a:rPr lang="en-US" smtClean="0"/>
              <a:pPr/>
              <a:t>‹#›</a:t>
            </a:fld>
            <a:endParaRPr lang="en-US"/>
          </a:p>
        </p:txBody>
      </p: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85932-5238-4D25-98BA-7A7D126BDA68}" type="datetime1">
              <a:rPr lang="en-US" smtClean="0"/>
              <a:pPr/>
              <a:t>5/9/2017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b-kmfg.com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104DC-039F-4294-BA56-53EDB08B44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fade thruBlk="1"/>
  </p:transition>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724400"/>
            <a:ext cx="7239000" cy="461665"/>
          </a:xfrm>
          <a:prstGeom prst="rect">
            <a:avLst/>
          </a:prstGeom>
        </p:spPr>
        <p:txBody>
          <a:bodyPr wrap="square">
            <a:spAutoFit/>
          </a:bodyPr>
          <a:lstStyle/>
          <a:p>
            <a:pPr lvl="0"/>
            <a:r>
              <a:rPr lang="en-US" sz="2400" b="1" dirty="0">
                <a:ln w="10541" cmpd="sng">
                  <a:solidFill>
                    <a:srgbClr val="7D7D7D">
                      <a:tint val="100000"/>
                      <a:shade val="100000"/>
                      <a:satMod val="110000"/>
                    </a:srgbClr>
                  </a:solidFill>
                  <a:prstDash val="solid"/>
                </a:ln>
                <a:solidFill>
                  <a:schemeClr val="tx1">
                    <a:lumMod val="75000"/>
                    <a:lumOff val="25000"/>
                  </a:schemeClr>
                </a:solidFill>
              </a:rPr>
              <a:t>Company </a:t>
            </a:r>
            <a:r>
              <a:rPr lang="en-US" sz="2400" b="1" dirty="0" smtClean="0">
                <a:ln w="10541" cmpd="sng">
                  <a:solidFill>
                    <a:srgbClr val="7D7D7D">
                      <a:tint val="100000"/>
                      <a:shade val="100000"/>
                      <a:satMod val="110000"/>
                    </a:srgbClr>
                  </a:solidFill>
                  <a:prstDash val="solid"/>
                </a:ln>
                <a:solidFill>
                  <a:schemeClr val="tx1">
                    <a:lumMod val="75000"/>
                    <a:lumOff val="25000"/>
                  </a:schemeClr>
                </a:solidFill>
              </a:rPr>
              <a:t>Overview and General Capabilities: </a:t>
            </a:r>
            <a:endParaRPr lang="en-US" sz="2400" b="1" dirty="0">
              <a:ln w="10541" cmpd="sng">
                <a:solidFill>
                  <a:srgbClr val="7D7D7D">
                    <a:tint val="100000"/>
                    <a:shade val="100000"/>
                    <a:satMod val="110000"/>
                  </a:srgbClr>
                </a:solidFill>
                <a:prstDash val="solid"/>
              </a:ln>
              <a:solidFill>
                <a:schemeClr val="tx1">
                  <a:lumMod val="75000"/>
                  <a:lumOff val="25000"/>
                </a:schemeClr>
              </a:solidFill>
            </a:endParaRPr>
          </a:p>
        </p:txBody>
      </p:sp>
      <p:sp>
        <p:nvSpPr>
          <p:cNvPr id="7" name="Footer Placeholder 6"/>
          <p:cNvSpPr>
            <a:spLocks noGrp="1"/>
          </p:cNvSpPr>
          <p:nvPr>
            <p:ph type="ftr" sz="quarter" idx="11"/>
          </p:nvPr>
        </p:nvSpPr>
        <p:spPr/>
        <p:txBody>
          <a:bodyPr/>
          <a:lstStyle/>
          <a:p>
            <a:r>
              <a:rPr lang="en-US" dirty="0" smtClean="0"/>
              <a:t>www.bkaerospace.com</a:t>
            </a:r>
            <a:endParaRPr lang="en-US" dirty="0"/>
          </a:p>
        </p:txBody>
      </p:sp>
      <p:pic>
        <p:nvPicPr>
          <p:cNvPr id="19458" name="Picture 2" descr="http://www.b-kmfg.com/bk2014/wp-content/uploads/2014/09/bk-banner.jpg"/>
          <p:cNvPicPr>
            <a:picLocks noChangeAspect="1" noChangeArrowheads="1"/>
          </p:cNvPicPr>
          <p:nvPr/>
        </p:nvPicPr>
        <p:blipFill>
          <a:blip r:embed="rId3" cstate="print"/>
          <a:srcRect/>
          <a:stretch>
            <a:fillRect/>
          </a:stretch>
        </p:blipFill>
        <p:spPr bwMode="auto">
          <a:xfrm>
            <a:off x="0" y="1219200"/>
            <a:ext cx="9144000" cy="2990850"/>
          </a:xfrm>
          <a:prstGeom prst="rect">
            <a:avLst/>
          </a:prstGeom>
          <a:ln>
            <a:noFill/>
          </a:ln>
          <a:effectLst>
            <a:softEdge rad="112500"/>
          </a:effectLst>
        </p:spPr>
      </p:pic>
      <p:pic>
        <p:nvPicPr>
          <p:cNvPr id="1026" name="Picture 2"/>
          <p:cNvPicPr>
            <a:picLocks noChangeAspect="1" noChangeArrowheads="1"/>
          </p:cNvPicPr>
          <p:nvPr/>
        </p:nvPicPr>
        <p:blipFill>
          <a:blip r:embed="rId4" cstate="print"/>
          <a:srcRect/>
          <a:stretch>
            <a:fillRect/>
          </a:stretch>
        </p:blipFill>
        <p:spPr bwMode="auto">
          <a:xfrm>
            <a:off x="380999" y="457200"/>
            <a:ext cx="6032501" cy="381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152400"/>
            <a:ext cx="6019800" cy="1143000"/>
          </a:xfrm>
        </p:spPr>
        <p:txBody>
          <a:bodyPr>
            <a:noAutofit/>
          </a:bodyPr>
          <a:lstStyle/>
          <a:p>
            <a:r>
              <a:rPr lang="en-US" sz="3600" b="1" i="1" dirty="0" smtClean="0"/>
              <a:t>Awards and Customer </a:t>
            </a:r>
            <a:br>
              <a:rPr lang="en-US" sz="3600" b="1" i="1" dirty="0" smtClean="0"/>
            </a:br>
            <a:r>
              <a:rPr lang="en-US" sz="3600" b="1" i="1" dirty="0" smtClean="0"/>
              <a:t>Satisfaction</a:t>
            </a:r>
            <a:endParaRPr lang="en-US" sz="3600" b="1" i="1" dirty="0"/>
          </a:p>
        </p:txBody>
      </p:sp>
      <p:sp>
        <p:nvSpPr>
          <p:cNvPr id="9" name="Content Placeholder 8"/>
          <p:cNvSpPr>
            <a:spLocks noGrp="1"/>
          </p:cNvSpPr>
          <p:nvPr>
            <p:ph idx="1"/>
          </p:nvPr>
        </p:nvSpPr>
        <p:spPr>
          <a:xfrm>
            <a:off x="609600" y="1447800"/>
            <a:ext cx="8001000" cy="4830763"/>
          </a:xfrm>
        </p:spPr>
        <p:txBody>
          <a:bodyPr>
            <a:normAutofit/>
          </a:bodyPr>
          <a:lstStyle/>
          <a:p>
            <a:r>
              <a:rPr lang="en-US" sz="1400" dirty="0" smtClean="0"/>
              <a:t>BK has received many letters of commendation on various </a:t>
            </a:r>
          </a:p>
          <a:p>
            <a:pPr>
              <a:buNone/>
            </a:pPr>
            <a:r>
              <a:rPr lang="en-US" sz="1400" dirty="0" smtClean="0"/>
              <a:t>	programs including AMRAAM with the U.S Air Force.</a:t>
            </a:r>
          </a:p>
          <a:p>
            <a:pPr>
              <a:buNone/>
            </a:pPr>
            <a:endParaRPr lang="en-US" sz="1400" dirty="0" smtClean="0"/>
          </a:p>
          <a:p>
            <a:r>
              <a:rPr lang="en-US" sz="1400" dirty="0" smtClean="0"/>
              <a:t>BK recently earned the Small Business of the Year Award with </a:t>
            </a:r>
          </a:p>
          <a:p>
            <a:pPr>
              <a:buNone/>
            </a:pPr>
            <a:r>
              <a:rPr lang="en-US" sz="1400" dirty="0" smtClean="0"/>
              <a:t>	Boeing, the Gold Supplier Award with Boeing and </a:t>
            </a:r>
          </a:p>
          <a:p>
            <a:pPr>
              <a:buNone/>
            </a:pPr>
            <a:r>
              <a:rPr lang="en-US" sz="1400" dirty="0" smtClean="0"/>
              <a:t>	has received the Performance Excellence Award </a:t>
            </a:r>
          </a:p>
          <a:p>
            <a:pPr>
              <a:buNone/>
            </a:pPr>
            <a:r>
              <a:rPr lang="en-US" sz="1400" dirty="0" smtClean="0"/>
              <a:t>	five years straight with Boeing.</a:t>
            </a:r>
          </a:p>
          <a:p>
            <a:pPr>
              <a:buNone/>
            </a:pPr>
            <a:endParaRPr lang="en-US" sz="1400" dirty="0" smtClean="0"/>
          </a:p>
          <a:p>
            <a:pPr>
              <a:buNone/>
            </a:pPr>
            <a:endParaRPr lang="en-US" sz="1400" dirty="0" smtClean="0"/>
          </a:p>
          <a:p>
            <a:pPr>
              <a:buNone/>
            </a:pPr>
            <a:r>
              <a:rPr lang="en-US" sz="1400" dirty="0" smtClean="0"/>
              <a:t>				</a:t>
            </a:r>
          </a:p>
          <a:p>
            <a:pPr>
              <a:buNone/>
            </a:pPr>
            <a:r>
              <a:rPr lang="en-US" sz="1400" dirty="0" smtClean="0"/>
              <a:t>				- BK recently earned the Four Star Supplier Award with Raytheon </a:t>
            </a:r>
          </a:p>
          <a:p>
            <a:pPr>
              <a:buNone/>
            </a:pPr>
            <a:r>
              <a:rPr lang="en-US" sz="1400" dirty="0" smtClean="0"/>
              <a:t>				and the Platinum Award with Northrop Grumman.</a:t>
            </a:r>
          </a:p>
          <a:p>
            <a:pPr>
              <a:buNone/>
            </a:pPr>
            <a:endParaRPr lang="en-US" sz="1400" dirty="0" smtClean="0"/>
          </a:p>
          <a:p>
            <a:pPr>
              <a:buNone/>
            </a:pPr>
            <a:r>
              <a:rPr lang="en-US" sz="1400" dirty="0" smtClean="0"/>
              <a:t>					- BK also has a good relationship with Congressman 				Robert Aderholt – R.AL 4</a:t>
            </a:r>
            <a:r>
              <a:rPr lang="en-US" sz="1400" baseline="30000" dirty="0" smtClean="0"/>
              <a:t>th</a:t>
            </a:r>
            <a:r>
              <a:rPr lang="en-US" sz="1400" dirty="0" smtClean="0"/>
              <a:t> District				</a:t>
            </a:r>
          </a:p>
          <a:p>
            <a:pPr>
              <a:buNone/>
            </a:pPr>
            <a:r>
              <a:rPr lang="en-US" sz="1400" dirty="0" smtClean="0"/>
              <a:t>			</a:t>
            </a:r>
          </a:p>
        </p:txBody>
      </p:sp>
      <p:sp>
        <p:nvSpPr>
          <p:cNvPr id="3" name="Footer Placeholder 2"/>
          <p:cNvSpPr>
            <a:spLocks noGrp="1"/>
          </p:cNvSpPr>
          <p:nvPr>
            <p:ph type="ftr" sz="quarter" idx="11"/>
          </p:nvPr>
        </p:nvSpPr>
        <p:spPr/>
        <p:txBody>
          <a:bodyPr/>
          <a:lstStyle/>
          <a:p>
            <a:r>
              <a:rPr lang="en-US" dirty="0" smtClean="0"/>
              <a:t>www.bkaerospace.com</a:t>
            </a:r>
            <a:endParaRPr lang="en-US" dirty="0"/>
          </a:p>
        </p:txBody>
      </p:sp>
      <p:pic>
        <p:nvPicPr>
          <p:cNvPr id="1026" name="Picture 2" descr="U:\clint\My Documents\BK company info\BK Pics\awards1.jpg"/>
          <p:cNvPicPr>
            <a:picLocks noChangeAspect="1" noChangeArrowheads="1"/>
          </p:cNvPicPr>
          <p:nvPr/>
        </p:nvPicPr>
        <p:blipFill>
          <a:blip r:embed="rId2" cstate="print"/>
          <a:srcRect/>
          <a:stretch>
            <a:fillRect/>
          </a:stretch>
        </p:blipFill>
        <p:spPr bwMode="auto">
          <a:xfrm>
            <a:off x="381000" y="3421216"/>
            <a:ext cx="2895600" cy="3191457"/>
          </a:xfrm>
          <a:prstGeom prst="rect">
            <a:avLst/>
          </a:prstGeom>
          <a:ln>
            <a:noFill/>
          </a:ln>
          <a:effectLst>
            <a:outerShdw blurRad="190500" algn="tl" rotWithShape="0">
              <a:srgbClr val="000000">
                <a:alpha val="70000"/>
              </a:srgbClr>
            </a:outerShdw>
          </a:effectLst>
        </p:spPr>
      </p:pic>
      <p:pic>
        <p:nvPicPr>
          <p:cNvPr id="1027" name="Picture 3" descr="U:\clint\My Documents\BK company info\BK Pics\award2.jpg"/>
          <p:cNvPicPr>
            <a:picLocks noChangeAspect="1" noChangeArrowheads="1"/>
          </p:cNvPicPr>
          <p:nvPr/>
        </p:nvPicPr>
        <p:blipFill>
          <a:blip r:embed="rId3" cstate="print"/>
          <a:srcRect/>
          <a:stretch>
            <a:fillRect/>
          </a:stretch>
        </p:blipFill>
        <p:spPr bwMode="auto">
          <a:xfrm>
            <a:off x="6019800" y="381000"/>
            <a:ext cx="2894232" cy="2907280"/>
          </a:xfrm>
          <a:prstGeom prst="rect">
            <a:avLst/>
          </a:prstGeom>
          <a:ln>
            <a:noFill/>
          </a:ln>
          <a:effectLst>
            <a:outerShdw blurRad="190500" algn="tl" rotWithShape="0">
              <a:srgbClr val="000000">
                <a:alpha val="70000"/>
              </a:srgbClr>
            </a:outerShdw>
          </a:effectLst>
        </p:spPr>
      </p:pic>
      <p:pic>
        <p:nvPicPr>
          <p:cNvPr id="4098" name="Picture 2" descr="Image result for alabama 4th district aderholt"/>
          <p:cNvPicPr>
            <a:picLocks noChangeAspect="1" noChangeArrowheads="1"/>
          </p:cNvPicPr>
          <p:nvPr/>
        </p:nvPicPr>
        <p:blipFill>
          <a:blip r:embed="rId4" cstate="print"/>
          <a:srcRect/>
          <a:stretch>
            <a:fillRect/>
          </a:stretch>
        </p:blipFill>
        <p:spPr bwMode="auto">
          <a:xfrm>
            <a:off x="7086600" y="5105400"/>
            <a:ext cx="990600" cy="147736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914400"/>
            <a:ext cx="8458200" cy="461665"/>
          </a:xfrm>
          <a:prstGeom prst="rect">
            <a:avLst/>
          </a:prstGeom>
          <a:noFill/>
        </p:spPr>
        <p:txBody>
          <a:bodyPr wrap="square" rtlCol="0">
            <a:spAutoFit/>
          </a:bodyPr>
          <a:lstStyle/>
          <a:p>
            <a:endParaRPr lang="en-US" sz="2400" dirty="0"/>
          </a:p>
        </p:txBody>
      </p:sp>
      <p:sp>
        <p:nvSpPr>
          <p:cNvPr id="12" name="Title 11"/>
          <p:cNvSpPr>
            <a:spLocks noGrp="1"/>
          </p:cNvSpPr>
          <p:nvPr>
            <p:ph type="title"/>
          </p:nvPr>
        </p:nvSpPr>
        <p:spPr>
          <a:xfrm>
            <a:off x="457200" y="152400"/>
            <a:ext cx="7162800" cy="868362"/>
          </a:xfrm>
        </p:spPr>
        <p:txBody>
          <a:bodyPr>
            <a:normAutofit/>
          </a:bodyPr>
          <a:lstStyle/>
          <a:p>
            <a:r>
              <a:rPr lang="en-US" sz="3600" b="1" i="1" dirty="0" smtClean="0"/>
              <a:t>Company Background and History</a:t>
            </a:r>
            <a:endParaRPr lang="en-US" sz="3600" b="1" i="1" dirty="0"/>
          </a:p>
        </p:txBody>
      </p:sp>
      <p:sp>
        <p:nvSpPr>
          <p:cNvPr id="13" name="Content Placeholder 12"/>
          <p:cNvSpPr>
            <a:spLocks noGrp="1"/>
          </p:cNvSpPr>
          <p:nvPr>
            <p:ph idx="1"/>
          </p:nvPr>
        </p:nvSpPr>
        <p:spPr>
          <a:xfrm>
            <a:off x="381000" y="1066800"/>
            <a:ext cx="7467600" cy="3200400"/>
          </a:xfrm>
        </p:spPr>
        <p:txBody>
          <a:bodyPr>
            <a:normAutofit/>
          </a:bodyPr>
          <a:lstStyle/>
          <a:p>
            <a:r>
              <a:rPr lang="en-US" sz="1800" dirty="0" smtClean="0"/>
              <a:t>B-K Manufacturing  Co. Inc. (DBA BK Aerospace) is a woman owned small business (WOSB), self certified small disadvantaged business (SDB).</a:t>
            </a:r>
          </a:p>
          <a:p>
            <a:r>
              <a:rPr lang="en-US" sz="1800" dirty="0" smtClean="0"/>
              <a:t>BK has been in business since 1967 and is celebrating its 50</a:t>
            </a:r>
            <a:r>
              <a:rPr lang="en-US" sz="1800" baseline="30000" dirty="0" smtClean="0"/>
              <a:t>th</a:t>
            </a:r>
            <a:r>
              <a:rPr lang="en-US" sz="1800" dirty="0" smtClean="0"/>
              <a:t> anniversary in 2017.</a:t>
            </a:r>
          </a:p>
          <a:p>
            <a:r>
              <a:rPr lang="en-US" sz="1800" dirty="0" smtClean="0"/>
              <a:t>BK specializes mainly in complex and precision machined hardware, integration, engineering, testing, and design.</a:t>
            </a:r>
          </a:p>
          <a:p>
            <a:r>
              <a:rPr lang="en-US" sz="1800" dirty="0" smtClean="0"/>
              <a:t>BK does work for some of the most demanding aerospace and defense contractors and government agencies in the business, and have been doing so for 50 years. </a:t>
            </a:r>
          </a:p>
        </p:txBody>
      </p:sp>
      <p:sp>
        <p:nvSpPr>
          <p:cNvPr id="8" name="Footer Placeholder 7"/>
          <p:cNvSpPr>
            <a:spLocks noGrp="1"/>
          </p:cNvSpPr>
          <p:nvPr>
            <p:ph type="ftr" sz="quarter" idx="11"/>
          </p:nvPr>
        </p:nvSpPr>
        <p:spPr/>
        <p:txBody>
          <a:bodyPr/>
          <a:lstStyle/>
          <a:p>
            <a:r>
              <a:rPr lang="en-US" dirty="0" smtClean="0"/>
              <a:t>www.bkaerospace.com</a:t>
            </a:r>
            <a:endParaRPr lang="en-US" dirty="0"/>
          </a:p>
        </p:txBody>
      </p:sp>
      <p:pic>
        <p:nvPicPr>
          <p:cNvPr id="17410" name="Picture 2" descr="http://www.b-kmfg.com/bk2014/wp-content/uploads/2014/09/clients-logos.png"/>
          <p:cNvPicPr>
            <a:picLocks noChangeAspect="1" noChangeArrowheads="1"/>
          </p:cNvPicPr>
          <p:nvPr/>
        </p:nvPicPr>
        <p:blipFill>
          <a:blip r:embed="rId2" cstate="print"/>
          <a:srcRect/>
          <a:stretch>
            <a:fillRect/>
          </a:stretch>
        </p:blipFill>
        <p:spPr bwMode="auto">
          <a:xfrm>
            <a:off x="5105400" y="3962400"/>
            <a:ext cx="3604815" cy="2362200"/>
          </a:xfrm>
          <a:prstGeom prst="rect">
            <a:avLst/>
          </a:prstGeom>
          <a:ln>
            <a:noFill/>
          </a:ln>
          <a:effectLst>
            <a:outerShdw blurRad="190500" algn="tl" rotWithShape="0">
              <a:srgbClr val="000000">
                <a:alpha val="70000"/>
              </a:srgbClr>
            </a:outerShdw>
          </a:effectLst>
        </p:spPr>
      </p:pic>
      <p:pic>
        <p:nvPicPr>
          <p:cNvPr id="24577" name="Picture 1" descr="C:\Users\clint\Desktop\IMG_1419.JPG"/>
          <p:cNvPicPr>
            <a:picLocks noChangeAspect="1" noChangeArrowheads="1"/>
          </p:cNvPicPr>
          <p:nvPr/>
        </p:nvPicPr>
        <p:blipFill>
          <a:blip r:embed="rId3" cstate="print"/>
          <a:srcRect/>
          <a:stretch>
            <a:fillRect/>
          </a:stretch>
        </p:blipFill>
        <p:spPr bwMode="auto">
          <a:xfrm>
            <a:off x="1066800" y="4163640"/>
            <a:ext cx="2224256" cy="2490476"/>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LA.png"/>
          <p:cNvPicPr>
            <a:picLocks noChangeAspect="1"/>
          </p:cNvPicPr>
          <p:nvPr/>
        </p:nvPicPr>
        <p:blipFill>
          <a:blip r:embed="rId2" cstate="print"/>
          <a:srcRect r="13761"/>
          <a:stretch>
            <a:fillRect/>
          </a:stretch>
        </p:blipFill>
        <p:spPr>
          <a:xfrm>
            <a:off x="4572000" y="3886200"/>
            <a:ext cx="4324666" cy="2506852"/>
          </a:xfrm>
          <a:prstGeom prst="rect">
            <a:avLst/>
          </a:prstGeom>
          <a:ln>
            <a:noFill/>
          </a:ln>
          <a:effectLst>
            <a:outerShdw blurRad="190500" algn="tl" rotWithShape="0">
              <a:srgbClr val="000000">
                <a:alpha val="70000"/>
              </a:srgbClr>
            </a:outerShdw>
          </a:effectLst>
        </p:spPr>
      </p:pic>
      <p:sp>
        <p:nvSpPr>
          <p:cNvPr id="14" name="Title 13"/>
          <p:cNvSpPr>
            <a:spLocks noGrp="1"/>
          </p:cNvSpPr>
          <p:nvPr>
            <p:ph type="title"/>
          </p:nvPr>
        </p:nvSpPr>
        <p:spPr>
          <a:xfrm>
            <a:off x="990600" y="152400"/>
            <a:ext cx="6937248" cy="716280"/>
          </a:xfrm>
        </p:spPr>
        <p:txBody>
          <a:bodyPr>
            <a:normAutofit/>
          </a:bodyPr>
          <a:lstStyle/>
          <a:p>
            <a:pPr algn="ctr"/>
            <a:r>
              <a:rPr lang="en-US" sz="3600" b="1" i="1" dirty="0" smtClean="0"/>
              <a:t>Facilities</a:t>
            </a:r>
            <a:endParaRPr lang="en-US" sz="3600" b="1" i="1" dirty="0"/>
          </a:p>
        </p:txBody>
      </p:sp>
      <p:sp>
        <p:nvSpPr>
          <p:cNvPr id="5" name="Footer Placeholder 4"/>
          <p:cNvSpPr>
            <a:spLocks noGrp="1"/>
          </p:cNvSpPr>
          <p:nvPr>
            <p:ph type="ftr" sz="quarter" idx="11"/>
          </p:nvPr>
        </p:nvSpPr>
        <p:spPr/>
        <p:txBody>
          <a:bodyPr/>
          <a:lstStyle/>
          <a:p>
            <a:r>
              <a:rPr lang="en-US" dirty="0" smtClean="0"/>
              <a:t>www.bkaerospace.com</a:t>
            </a:r>
            <a:endParaRPr lang="en-US" dirty="0"/>
          </a:p>
        </p:txBody>
      </p:sp>
      <p:pic>
        <p:nvPicPr>
          <p:cNvPr id="1030" name="Picture 6" descr="facilities-arab"/>
          <p:cNvPicPr>
            <a:picLocks noChangeAspect="1" noChangeArrowheads="1"/>
          </p:cNvPicPr>
          <p:nvPr/>
        </p:nvPicPr>
        <p:blipFill>
          <a:blip r:embed="rId3" cstate="print"/>
          <a:srcRect/>
          <a:stretch>
            <a:fillRect/>
          </a:stretch>
        </p:blipFill>
        <p:spPr bwMode="auto">
          <a:xfrm>
            <a:off x="228600" y="990600"/>
            <a:ext cx="4422922" cy="2590800"/>
          </a:xfrm>
          <a:prstGeom prst="rect">
            <a:avLst/>
          </a:prstGeom>
          <a:ln>
            <a:noFill/>
          </a:ln>
          <a:effectLst>
            <a:outerShdw blurRad="190500" algn="tl" rotWithShape="0">
              <a:srgbClr val="000000">
                <a:alpha val="70000"/>
              </a:srgbClr>
            </a:outerShdw>
          </a:effectLst>
        </p:spPr>
      </p:pic>
      <p:sp>
        <p:nvSpPr>
          <p:cNvPr id="10" name="TextBox 9"/>
          <p:cNvSpPr txBox="1"/>
          <p:nvPr/>
        </p:nvSpPr>
        <p:spPr>
          <a:xfrm>
            <a:off x="4876800" y="990600"/>
            <a:ext cx="3810000" cy="2400657"/>
          </a:xfrm>
          <a:prstGeom prst="rect">
            <a:avLst/>
          </a:prstGeom>
          <a:noFill/>
        </p:spPr>
        <p:txBody>
          <a:bodyPr wrap="square" rtlCol="0">
            <a:spAutoFit/>
          </a:bodyPr>
          <a:lstStyle/>
          <a:p>
            <a:r>
              <a:rPr lang="en-US" sz="2000" b="1" dirty="0" smtClean="0"/>
              <a:t>Arab, AL </a:t>
            </a:r>
          </a:p>
          <a:p>
            <a:r>
              <a:rPr lang="en-US" dirty="0" smtClean="0"/>
              <a:t>- </a:t>
            </a:r>
            <a:r>
              <a:rPr lang="en-US" sz="1600" dirty="0" smtClean="0"/>
              <a:t>BK Aerospace was founded, and is headquartered in, Arab, AL. Arab is located just south of Huntsville, AL and is in close proximity to Redstone Arsenal and NASA Marshall Space Flight Center. Our headquarters boasts 75,000 square feet of state of the art, climate controlled facilities</a:t>
            </a:r>
            <a:endParaRPr lang="en-US" sz="1600" dirty="0"/>
          </a:p>
        </p:txBody>
      </p:sp>
      <p:sp>
        <p:nvSpPr>
          <p:cNvPr id="11" name="TextBox 10"/>
          <p:cNvSpPr txBox="1"/>
          <p:nvPr/>
        </p:nvSpPr>
        <p:spPr>
          <a:xfrm>
            <a:off x="457200" y="4267200"/>
            <a:ext cx="3886200" cy="2123658"/>
          </a:xfrm>
          <a:prstGeom prst="rect">
            <a:avLst/>
          </a:prstGeom>
          <a:noFill/>
        </p:spPr>
        <p:txBody>
          <a:bodyPr wrap="square" rtlCol="0">
            <a:spAutoFit/>
          </a:bodyPr>
          <a:lstStyle/>
          <a:p>
            <a:r>
              <a:rPr lang="en-US" sz="2000" b="1" dirty="0" smtClean="0"/>
              <a:t>New Orleans, LA </a:t>
            </a:r>
          </a:p>
          <a:p>
            <a:r>
              <a:rPr lang="en-US" sz="1600" dirty="0" smtClean="0"/>
              <a:t>- BK is also currently a tenant at the NASA </a:t>
            </a:r>
            <a:r>
              <a:rPr lang="en-US" sz="1600" dirty="0" err="1" smtClean="0"/>
              <a:t>Michoud</a:t>
            </a:r>
            <a:r>
              <a:rPr lang="en-US" sz="1600" dirty="0" smtClean="0"/>
              <a:t> Assembly Facility (MAF) in New Orleans, LA. BK currently has an office and several full time employees on-site at MAF. When needed, BK has access to over 100 thousand square feet at MAF.</a:t>
            </a:r>
            <a:endParaRPr lang="en-US" sz="16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0"/>
            <a:ext cx="7620000" cy="944562"/>
          </a:xfrm>
        </p:spPr>
        <p:txBody>
          <a:bodyPr>
            <a:normAutofit/>
          </a:bodyPr>
          <a:lstStyle/>
          <a:p>
            <a:pPr algn="ctr"/>
            <a:r>
              <a:rPr lang="en-US" sz="3600" b="1" i="1" dirty="0" smtClean="0"/>
              <a:t>Large Scale Machining and Integration</a:t>
            </a:r>
            <a:endParaRPr lang="en-US" sz="3600" b="1" i="1" dirty="0"/>
          </a:p>
        </p:txBody>
      </p:sp>
      <p:sp>
        <p:nvSpPr>
          <p:cNvPr id="8" name="Content Placeholder 7"/>
          <p:cNvSpPr>
            <a:spLocks noGrp="1"/>
          </p:cNvSpPr>
          <p:nvPr>
            <p:ph idx="1"/>
          </p:nvPr>
        </p:nvSpPr>
        <p:spPr>
          <a:xfrm>
            <a:off x="457200" y="990600"/>
            <a:ext cx="7543800" cy="914400"/>
          </a:xfrm>
        </p:spPr>
        <p:txBody>
          <a:bodyPr>
            <a:normAutofit fontScale="92500" lnSpcReduction="20000"/>
          </a:bodyPr>
          <a:lstStyle/>
          <a:p>
            <a:r>
              <a:rPr lang="en-US" sz="1700" dirty="0" smtClean="0"/>
              <a:t>BK has a large variety of CNC machining equipment, but one of our main differentiators is in our ability to machine and produce large scale items.</a:t>
            </a:r>
          </a:p>
          <a:p>
            <a:r>
              <a:rPr lang="en-US" sz="1700" dirty="0" smtClean="0"/>
              <a:t>BK possesses several large </a:t>
            </a:r>
            <a:r>
              <a:rPr lang="en-US" sz="1600" dirty="0" smtClean="0"/>
              <a:t>envelope machines and has a network of overhead cranes and forklifts to make machining and integration of large items more manageable.</a:t>
            </a:r>
            <a:endParaRPr lang="en-US" sz="1600" dirty="0"/>
          </a:p>
        </p:txBody>
      </p:sp>
      <p:sp>
        <p:nvSpPr>
          <p:cNvPr id="6" name="Footer Placeholder 5"/>
          <p:cNvSpPr>
            <a:spLocks noGrp="1"/>
          </p:cNvSpPr>
          <p:nvPr>
            <p:ph type="ftr" sz="quarter" idx="11"/>
          </p:nvPr>
        </p:nvSpPr>
        <p:spPr/>
        <p:txBody>
          <a:bodyPr/>
          <a:lstStyle/>
          <a:p>
            <a:r>
              <a:rPr lang="en-US" dirty="0" smtClean="0"/>
              <a:t>www.bkaerospace.com</a:t>
            </a:r>
            <a:endParaRPr lang="en-US" dirty="0"/>
          </a:p>
        </p:txBody>
      </p:sp>
      <p:pic>
        <p:nvPicPr>
          <p:cNvPr id="16386" name="Picture 2" descr="5-axis-cnc"/>
          <p:cNvPicPr>
            <a:picLocks noChangeAspect="1" noChangeArrowheads="1"/>
          </p:cNvPicPr>
          <p:nvPr/>
        </p:nvPicPr>
        <p:blipFill>
          <a:blip r:embed="rId2" cstate="print"/>
          <a:srcRect/>
          <a:stretch>
            <a:fillRect/>
          </a:stretch>
        </p:blipFill>
        <p:spPr bwMode="auto">
          <a:xfrm>
            <a:off x="228601" y="2514600"/>
            <a:ext cx="4411472" cy="2971800"/>
          </a:xfrm>
          <a:prstGeom prst="rect">
            <a:avLst/>
          </a:prstGeom>
          <a:ln>
            <a:noFill/>
          </a:ln>
          <a:effectLst>
            <a:outerShdw blurRad="190500" algn="tl" rotWithShape="0">
              <a:srgbClr val="000000">
                <a:alpha val="70000"/>
              </a:srgbClr>
            </a:outerShdw>
          </a:effectLst>
        </p:spPr>
      </p:pic>
      <p:pic>
        <p:nvPicPr>
          <p:cNvPr id="16390" name="Picture 6" descr="http://www.b-kmfg.com/bk2014/wp-content/uploads/2014/09/image015.jpg"/>
          <p:cNvPicPr>
            <a:picLocks noChangeAspect="1" noChangeArrowheads="1"/>
          </p:cNvPicPr>
          <p:nvPr/>
        </p:nvPicPr>
        <p:blipFill>
          <a:blip r:embed="rId3" cstate="print"/>
          <a:srcRect/>
          <a:stretch>
            <a:fillRect/>
          </a:stretch>
        </p:blipFill>
        <p:spPr bwMode="auto">
          <a:xfrm>
            <a:off x="4876800" y="2057400"/>
            <a:ext cx="2921000" cy="2190750"/>
          </a:xfrm>
          <a:prstGeom prst="rect">
            <a:avLst/>
          </a:prstGeom>
          <a:ln>
            <a:noFill/>
          </a:ln>
          <a:effectLst>
            <a:outerShdw blurRad="190500" algn="tl" rotWithShape="0">
              <a:srgbClr val="000000">
                <a:alpha val="70000"/>
              </a:srgbClr>
            </a:outerShdw>
          </a:effectLst>
        </p:spPr>
      </p:pic>
      <p:pic>
        <p:nvPicPr>
          <p:cNvPr id="16394" name="Picture 10" descr="new-lathe"/>
          <p:cNvPicPr>
            <a:picLocks noChangeAspect="1" noChangeArrowheads="1"/>
          </p:cNvPicPr>
          <p:nvPr/>
        </p:nvPicPr>
        <p:blipFill>
          <a:blip r:embed="rId4" cstate="print"/>
          <a:srcRect/>
          <a:stretch>
            <a:fillRect/>
          </a:stretch>
        </p:blipFill>
        <p:spPr bwMode="auto">
          <a:xfrm>
            <a:off x="5562600" y="4419600"/>
            <a:ext cx="3086100" cy="2314575"/>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381000" y="5486400"/>
            <a:ext cx="4343400" cy="276999"/>
          </a:xfrm>
          <a:prstGeom prst="rect">
            <a:avLst/>
          </a:prstGeom>
          <a:noFill/>
        </p:spPr>
        <p:txBody>
          <a:bodyPr wrap="square" rtlCol="0">
            <a:spAutoFit/>
          </a:bodyPr>
          <a:lstStyle/>
          <a:p>
            <a:r>
              <a:rPr lang="en-US" sz="1200" dirty="0" smtClean="0"/>
              <a:t>Large envelope Cincinnati 5 axis gantry milling machine </a:t>
            </a:r>
            <a:endParaRPr lang="en-US" sz="1200" dirty="0"/>
          </a:p>
        </p:txBody>
      </p:sp>
      <p:sp>
        <p:nvSpPr>
          <p:cNvPr id="14" name="TextBox 13"/>
          <p:cNvSpPr txBox="1"/>
          <p:nvPr/>
        </p:nvSpPr>
        <p:spPr>
          <a:xfrm>
            <a:off x="3048000" y="5943600"/>
            <a:ext cx="2438400" cy="461665"/>
          </a:xfrm>
          <a:prstGeom prst="rect">
            <a:avLst/>
          </a:prstGeom>
          <a:noFill/>
        </p:spPr>
        <p:txBody>
          <a:bodyPr wrap="square" rtlCol="0">
            <a:spAutoFit/>
          </a:bodyPr>
          <a:lstStyle/>
          <a:p>
            <a:r>
              <a:rPr lang="en-US" sz="1200" dirty="0" smtClean="0"/>
              <a:t>Large CNC turning machine with live tooling</a:t>
            </a:r>
            <a:endParaRPr lang="en-US" sz="1200" dirty="0"/>
          </a:p>
        </p:txBody>
      </p:sp>
      <p:sp>
        <p:nvSpPr>
          <p:cNvPr id="15" name="TextBox 14"/>
          <p:cNvSpPr txBox="1"/>
          <p:nvPr/>
        </p:nvSpPr>
        <p:spPr>
          <a:xfrm>
            <a:off x="7924800" y="2362200"/>
            <a:ext cx="1066800" cy="830997"/>
          </a:xfrm>
          <a:prstGeom prst="rect">
            <a:avLst/>
          </a:prstGeom>
          <a:noFill/>
        </p:spPr>
        <p:txBody>
          <a:bodyPr wrap="square" rtlCol="0">
            <a:spAutoFit/>
          </a:bodyPr>
          <a:lstStyle/>
          <a:p>
            <a:r>
              <a:rPr lang="en-US" sz="1200" dirty="0" smtClean="0"/>
              <a:t>Large machined panels for SLS rocket</a:t>
            </a:r>
            <a:endParaRPr lang="en-US" sz="1200" dirty="0"/>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52400"/>
            <a:ext cx="8001000" cy="646331"/>
          </a:xfrm>
          <a:prstGeom prst="rect">
            <a:avLst/>
          </a:prstGeom>
        </p:spPr>
        <p:txBody>
          <a:bodyPr wrap="square">
            <a:spAutoFit/>
          </a:bodyPr>
          <a:lstStyle/>
          <a:p>
            <a:pPr algn="r"/>
            <a:r>
              <a:rPr lang="en-US" sz="3600" b="1" i="1" dirty="0" smtClean="0"/>
              <a:t>CNC shop equipment – various sizes </a:t>
            </a:r>
            <a:endParaRPr lang="en-US" sz="3600" b="1" i="1" dirty="0"/>
          </a:p>
        </p:txBody>
      </p:sp>
      <p:sp>
        <p:nvSpPr>
          <p:cNvPr id="9" name="Footer Placeholder 8"/>
          <p:cNvSpPr>
            <a:spLocks noGrp="1"/>
          </p:cNvSpPr>
          <p:nvPr>
            <p:ph type="ftr" sz="quarter" idx="11"/>
          </p:nvPr>
        </p:nvSpPr>
        <p:spPr/>
        <p:txBody>
          <a:bodyPr/>
          <a:lstStyle/>
          <a:p>
            <a:r>
              <a:rPr lang="en-US" dirty="0" smtClean="0"/>
              <a:t>www.bkaerospace.com</a:t>
            </a:r>
            <a:endParaRPr lang="en-US" dirty="0"/>
          </a:p>
        </p:txBody>
      </p:sp>
      <p:pic>
        <p:nvPicPr>
          <p:cNvPr id="15361" name="Picture 1" descr="\\Server1\Users\clint\My Documents\BK company info\BK New Website\NEW WEBSITE\DSCF0050.JPG"/>
          <p:cNvPicPr>
            <a:picLocks noChangeAspect="1" noChangeArrowheads="1"/>
          </p:cNvPicPr>
          <p:nvPr/>
        </p:nvPicPr>
        <p:blipFill>
          <a:blip r:embed="rId2" cstate="print"/>
          <a:srcRect/>
          <a:stretch>
            <a:fillRect/>
          </a:stretch>
        </p:blipFill>
        <p:spPr bwMode="auto">
          <a:xfrm>
            <a:off x="152400" y="1447800"/>
            <a:ext cx="2641600" cy="1981200"/>
          </a:xfrm>
          <a:prstGeom prst="rect">
            <a:avLst/>
          </a:prstGeom>
          <a:ln>
            <a:noFill/>
          </a:ln>
          <a:effectLst>
            <a:outerShdw blurRad="190500" algn="tl" rotWithShape="0">
              <a:srgbClr val="000000">
                <a:alpha val="70000"/>
              </a:srgbClr>
            </a:outerShdw>
          </a:effectLst>
        </p:spPr>
      </p:pic>
      <p:sp>
        <p:nvSpPr>
          <p:cNvPr id="10" name="TextBox 9"/>
          <p:cNvSpPr txBox="1"/>
          <p:nvPr/>
        </p:nvSpPr>
        <p:spPr>
          <a:xfrm>
            <a:off x="304800" y="1066800"/>
            <a:ext cx="2438400" cy="307777"/>
          </a:xfrm>
          <a:prstGeom prst="rect">
            <a:avLst/>
          </a:prstGeom>
          <a:noFill/>
        </p:spPr>
        <p:txBody>
          <a:bodyPr wrap="square" rtlCol="0">
            <a:spAutoFit/>
          </a:bodyPr>
          <a:lstStyle/>
          <a:p>
            <a:r>
              <a:rPr lang="en-US" sz="1400" dirty="0" smtClean="0"/>
              <a:t>CNC Milling – 3,4,&amp; 5 axis</a:t>
            </a:r>
            <a:endParaRPr lang="en-US" sz="1400" dirty="0"/>
          </a:p>
        </p:txBody>
      </p:sp>
      <p:sp>
        <p:nvSpPr>
          <p:cNvPr id="12" name="TextBox 11"/>
          <p:cNvSpPr txBox="1"/>
          <p:nvPr/>
        </p:nvSpPr>
        <p:spPr>
          <a:xfrm>
            <a:off x="3124200" y="914400"/>
            <a:ext cx="2895600" cy="523220"/>
          </a:xfrm>
          <a:prstGeom prst="rect">
            <a:avLst/>
          </a:prstGeom>
          <a:noFill/>
        </p:spPr>
        <p:txBody>
          <a:bodyPr wrap="square" rtlCol="0">
            <a:spAutoFit/>
          </a:bodyPr>
          <a:lstStyle/>
          <a:p>
            <a:r>
              <a:rPr lang="en-US" sz="1400" dirty="0" smtClean="0"/>
              <a:t>CNC Lathe (turning) – 3,4, &amp; 5 axis</a:t>
            </a:r>
            <a:endParaRPr lang="en-US" sz="1400" dirty="0"/>
          </a:p>
        </p:txBody>
      </p:sp>
      <p:pic>
        <p:nvPicPr>
          <p:cNvPr id="15365" name="Picture 5" descr="wire-edm"/>
          <p:cNvPicPr>
            <a:picLocks noChangeAspect="1" noChangeArrowheads="1"/>
          </p:cNvPicPr>
          <p:nvPr/>
        </p:nvPicPr>
        <p:blipFill>
          <a:blip r:embed="rId3" cstate="print"/>
          <a:srcRect/>
          <a:stretch>
            <a:fillRect/>
          </a:stretch>
        </p:blipFill>
        <p:spPr bwMode="auto">
          <a:xfrm>
            <a:off x="5943600" y="1524000"/>
            <a:ext cx="3058485" cy="1905000"/>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6324600" y="1219200"/>
            <a:ext cx="2514600" cy="307777"/>
          </a:xfrm>
          <a:prstGeom prst="rect">
            <a:avLst/>
          </a:prstGeom>
          <a:noFill/>
        </p:spPr>
        <p:txBody>
          <a:bodyPr wrap="square" rtlCol="0">
            <a:spAutoFit/>
          </a:bodyPr>
          <a:lstStyle/>
          <a:p>
            <a:pPr algn="ctr"/>
            <a:r>
              <a:rPr lang="en-US" sz="1400" dirty="0" smtClean="0"/>
              <a:t>Wire EDM </a:t>
            </a:r>
            <a:endParaRPr lang="en-US" sz="1400" dirty="0"/>
          </a:p>
        </p:txBody>
      </p:sp>
      <p:pic>
        <p:nvPicPr>
          <p:cNvPr id="15367" name="Picture 7" descr="File_000"/>
          <p:cNvPicPr>
            <a:picLocks noChangeAspect="1" noChangeArrowheads="1"/>
          </p:cNvPicPr>
          <p:nvPr/>
        </p:nvPicPr>
        <p:blipFill>
          <a:blip r:embed="rId4" cstate="print"/>
          <a:srcRect/>
          <a:stretch>
            <a:fillRect/>
          </a:stretch>
        </p:blipFill>
        <p:spPr bwMode="auto">
          <a:xfrm>
            <a:off x="304800" y="4114800"/>
            <a:ext cx="2857500" cy="2143125"/>
          </a:xfrm>
          <a:prstGeom prst="rect">
            <a:avLst/>
          </a:prstGeom>
          <a:ln>
            <a:noFill/>
          </a:ln>
          <a:effectLst>
            <a:outerShdw blurRad="190500" algn="tl" rotWithShape="0">
              <a:srgbClr val="000000">
                <a:alpha val="70000"/>
              </a:srgbClr>
            </a:outerShdw>
          </a:effectLst>
        </p:spPr>
      </p:pic>
      <p:sp>
        <p:nvSpPr>
          <p:cNvPr id="16" name="TextBox 15"/>
          <p:cNvSpPr txBox="1"/>
          <p:nvPr/>
        </p:nvSpPr>
        <p:spPr>
          <a:xfrm>
            <a:off x="304800" y="3810000"/>
            <a:ext cx="2895600" cy="307777"/>
          </a:xfrm>
          <a:prstGeom prst="rect">
            <a:avLst/>
          </a:prstGeom>
          <a:noFill/>
        </p:spPr>
        <p:txBody>
          <a:bodyPr wrap="square" rtlCol="0">
            <a:spAutoFit/>
          </a:bodyPr>
          <a:lstStyle/>
          <a:p>
            <a:r>
              <a:rPr lang="en-US" sz="1400" dirty="0" smtClean="0"/>
              <a:t>Water jet machining</a:t>
            </a:r>
            <a:endParaRPr lang="en-US" sz="1400" dirty="0"/>
          </a:p>
        </p:txBody>
      </p:sp>
      <p:pic>
        <p:nvPicPr>
          <p:cNvPr id="15369" name="Picture 9" descr="img_20160924_074237090"/>
          <p:cNvPicPr>
            <a:picLocks noChangeAspect="1" noChangeArrowheads="1"/>
          </p:cNvPicPr>
          <p:nvPr/>
        </p:nvPicPr>
        <p:blipFill>
          <a:blip r:embed="rId5" cstate="print"/>
          <a:srcRect/>
          <a:stretch>
            <a:fillRect/>
          </a:stretch>
        </p:blipFill>
        <p:spPr bwMode="auto">
          <a:xfrm>
            <a:off x="3733800" y="4343400"/>
            <a:ext cx="3394732" cy="1912367"/>
          </a:xfrm>
          <a:prstGeom prst="rect">
            <a:avLst/>
          </a:prstGeom>
          <a:ln>
            <a:noFill/>
          </a:ln>
          <a:effectLst>
            <a:outerShdw blurRad="190500" algn="tl" rotWithShape="0">
              <a:srgbClr val="000000">
                <a:alpha val="70000"/>
              </a:srgbClr>
            </a:outerShdw>
          </a:effectLst>
        </p:spPr>
      </p:pic>
      <p:sp>
        <p:nvSpPr>
          <p:cNvPr id="18" name="TextBox 17"/>
          <p:cNvSpPr txBox="1"/>
          <p:nvPr/>
        </p:nvSpPr>
        <p:spPr>
          <a:xfrm>
            <a:off x="3810000" y="4038600"/>
            <a:ext cx="2743200" cy="307777"/>
          </a:xfrm>
          <a:prstGeom prst="rect">
            <a:avLst/>
          </a:prstGeom>
          <a:noFill/>
        </p:spPr>
        <p:txBody>
          <a:bodyPr wrap="square" rtlCol="0">
            <a:spAutoFit/>
          </a:bodyPr>
          <a:lstStyle/>
          <a:p>
            <a:r>
              <a:rPr lang="en-US" sz="1400" dirty="0" smtClean="0"/>
              <a:t>Electron Beam Welding</a:t>
            </a:r>
            <a:endParaRPr lang="en-US" sz="1400" dirty="0"/>
          </a:p>
        </p:txBody>
      </p:sp>
      <p:pic>
        <p:nvPicPr>
          <p:cNvPr id="1026" name="Picture 2" descr="\\server1\Users\clint\My Documents\BK company info\BK Pics\NEW WEBSITE\DSCF0056.JPG"/>
          <p:cNvPicPr>
            <a:picLocks noChangeAspect="1" noChangeArrowheads="1"/>
          </p:cNvPicPr>
          <p:nvPr/>
        </p:nvPicPr>
        <p:blipFill>
          <a:blip r:embed="rId6" cstate="print"/>
          <a:srcRect/>
          <a:stretch>
            <a:fillRect/>
          </a:stretch>
        </p:blipFill>
        <p:spPr bwMode="auto">
          <a:xfrm>
            <a:off x="3048000" y="1447800"/>
            <a:ext cx="2641600" cy="19812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763000" cy="685800"/>
          </a:xfrm>
        </p:spPr>
        <p:txBody>
          <a:bodyPr>
            <a:noAutofit/>
          </a:bodyPr>
          <a:lstStyle/>
          <a:p>
            <a:r>
              <a:rPr lang="en-US" sz="3600" b="1" i="1" dirty="0" smtClean="0"/>
              <a:t>Assembly, Paint, and Special Processes</a:t>
            </a:r>
            <a:endParaRPr lang="en-US" sz="3600" b="1" i="1" dirty="0"/>
          </a:p>
        </p:txBody>
      </p:sp>
      <p:sp>
        <p:nvSpPr>
          <p:cNvPr id="2" name="Footer Placeholder 1"/>
          <p:cNvSpPr>
            <a:spLocks noGrp="1"/>
          </p:cNvSpPr>
          <p:nvPr>
            <p:ph type="ftr" sz="quarter" idx="11"/>
          </p:nvPr>
        </p:nvSpPr>
        <p:spPr/>
        <p:txBody>
          <a:bodyPr/>
          <a:lstStyle/>
          <a:p>
            <a:r>
              <a:rPr lang="en-US" dirty="0" smtClean="0"/>
              <a:t>www.bkaerospace.com</a:t>
            </a:r>
            <a:endParaRPr lang="en-US" dirty="0"/>
          </a:p>
        </p:txBody>
      </p:sp>
      <p:pic>
        <p:nvPicPr>
          <p:cNvPr id="1026" name="Picture 2" descr="\\Server1\Users\clint\My Documents\BK company info\BK Pics\Bailout door3.JPG"/>
          <p:cNvPicPr>
            <a:picLocks noChangeAspect="1" noChangeArrowheads="1"/>
          </p:cNvPicPr>
          <p:nvPr/>
        </p:nvPicPr>
        <p:blipFill>
          <a:blip r:embed="rId2" cstate="print"/>
          <a:srcRect/>
          <a:stretch>
            <a:fillRect/>
          </a:stretch>
        </p:blipFill>
        <p:spPr bwMode="auto">
          <a:xfrm>
            <a:off x="3124200" y="2667000"/>
            <a:ext cx="1981200" cy="2641600"/>
          </a:xfrm>
          <a:prstGeom prst="rect">
            <a:avLst/>
          </a:prstGeom>
          <a:ln>
            <a:noFill/>
          </a:ln>
          <a:effectLst>
            <a:outerShdw blurRad="190500" algn="tl" rotWithShape="0">
              <a:srgbClr val="000000">
                <a:alpha val="70000"/>
              </a:srgbClr>
            </a:outerShdw>
          </a:effectLst>
        </p:spPr>
      </p:pic>
      <p:pic>
        <p:nvPicPr>
          <p:cNvPr id="1027" name="Picture 3" descr="\\Server1\Users\clint\My Documents\BK company info\BK Pics\IMG_1342.JPG"/>
          <p:cNvPicPr>
            <a:picLocks noChangeAspect="1" noChangeArrowheads="1"/>
          </p:cNvPicPr>
          <p:nvPr/>
        </p:nvPicPr>
        <p:blipFill>
          <a:blip r:embed="rId3" cstate="print"/>
          <a:srcRect/>
          <a:stretch>
            <a:fillRect/>
          </a:stretch>
        </p:blipFill>
        <p:spPr bwMode="auto">
          <a:xfrm rot="5400000">
            <a:off x="711200" y="4775200"/>
            <a:ext cx="2235200" cy="1676400"/>
          </a:xfrm>
          <a:prstGeom prst="rect">
            <a:avLst/>
          </a:prstGeom>
          <a:ln>
            <a:noFill/>
          </a:ln>
          <a:effectLst>
            <a:outerShdw blurRad="190500" algn="tl" rotWithShape="0">
              <a:srgbClr val="000000">
                <a:alpha val="70000"/>
              </a:srgbClr>
            </a:outerShdw>
          </a:effectLst>
        </p:spPr>
      </p:pic>
      <p:pic>
        <p:nvPicPr>
          <p:cNvPr id="9" name="Picture 8"/>
          <p:cNvPicPr/>
          <p:nvPr/>
        </p:nvPicPr>
        <p:blipFill>
          <a:blip r:embed="rId4" cstate="print"/>
          <a:srcRect/>
          <a:stretch>
            <a:fillRect/>
          </a:stretch>
        </p:blipFill>
        <p:spPr bwMode="auto">
          <a:xfrm>
            <a:off x="381000" y="2514600"/>
            <a:ext cx="1981200" cy="1752600"/>
          </a:xfrm>
          <a:prstGeom prst="rect">
            <a:avLst/>
          </a:prstGeom>
          <a:ln>
            <a:noFill/>
          </a:ln>
          <a:effectLst>
            <a:outerShdw blurRad="190500" algn="tl" rotWithShape="0">
              <a:srgbClr val="000000">
                <a:alpha val="70000"/>
              </a:srgbClr>
            </a:outerShdw>
          </a:effectLst>
        </p:spPr>
      </p:pic>
      <p:sp>
        <p:nvSpPr>
          <p:cNvPr id="13" name="TextBox 12"/>
          <p:cNvSpPr txBox="1"/>
          <p:nvPr/>
        </p:nvSpPr>
        <p:spPr>
          <a:xfrm>
            <a:off x="228600" y="762000"/>
            <a:ext cx="5739532" cy="1569660"/>
          </a:xfrm>
          <a:prstGeom prst="rect">
            <a:avLst/>
          </a:prstGeom>
          <a:noFill/>
        </p:spPr>
        <p:txBody>
          <a:bodyPr wrap="square" rtlCol="0">
            <a:spAutoFit/>
          </a:bodyPr>
          <a:lstStyle/>
          <a:p>
            <a:pPr>
              <a:buFont typeface="Arial" pitchFamily="34" charset="0"/>
              <a:buChar char="•"/>
            </a:pPr>
            <a:r>
              <a:rPr lang="en-US" sz="1600" dirty="0" smtClean="0"/>
              <a:t> BK assembly facilities in-house, as well as a 12,500 square foot paint/special process facility.</a:t>
            </a:r>
          </a:p>
          <a:p>
            <a:pPr>
              <a:buFont typeface="Arial" pitchFamily="34" charset="0"/>
              <a:buChar char="•"/>
            </a:pPr>
            <a:r>
              <a:rPr lang="en-US" sz="1600" dirty="0" smtClean="0"/>
              <a:t> Our in house paint facility has a large humidity controlled</a:t>
            </a:r>
          </a:p>
          <a:p>
            <a:r>
              <a:rPr lang="en-US" sz="1600" dirty="0" smtClean="0"/>
              <a:t> paint booth, curing ovens, assembly and storage space.</a:t>
            </a:r>
          </a:p>
          <a:p>
            <a:pPr>
              <a:buFont typeface="Arial" pitchFamily="34" charset="0"/>
              <a:buChar char="•"/>
            </a:pPr>
            <a:r>
              <a:rPr lang="en-US" sz="1600" dirty="0" smtClean="0"/>
              <a:t> Special process capability includes shot peen,</a:t>
            </a:r>
          </a:p>
          <a:p>
            <a:r>
              <a:rPr lang="en-US" sz="1600" dirty="0" smtClean="0"/>
              <a:t> bead blast, and Dye </a:t>
            </a:r>
            <a:r>
              <a:rPr lang="en-US" sz="1600" dirty="0" err="1" smtClean="0"/>
              <a:t>Penetrant</a:t>
            </a:r>
            <a:r>
              <a:rPr lang="en-US" sz="1600" dirty="0" smtClean="0"/>
              <a:t>.</a:t>
            </a:r>
            <a:endParaRPr lang="en-US" sz="1600" dirty="0"/>
          </a:p>
        </p:txBody>
      </p:sp>
      <p:pic>
        <p:nvPicPr>
          <p:cNvPr id="1030" name="Picture 6" descr="\\Server1\Users\clint\My Documents\BK company info\BK Pics\IMG_1343.JPG"/>
          <p:cNvPicPr>
            <a:picLocks noChangeAspect="1" noChangeArrowheads="1"/>
          </p:cNvPicPr>
          <p:nvPr/>
        </p:nvPicPr>
        <p:blipFill>
          <a:blip r:embed="rId5" cstate="print"/>
          <a:srcRect/>
          <a:stretch>
            <a:fillRect/>
          </a:stretch>
        </p:blipFill>
        <p:spPr bwMode="auto">
          <a:xfrm>
            <a:off x="5943600" y="1143000"/>
            <a:ext cx="2895600" cy="2176430"/>
          </a:xfrm>
          <a:prstGeom prst="rect">
            <a:avLst/>
          </a:prstGeom>
          <a:ln>
            <a:noFill/>
          </a:ln>
          <a:effectLst>
            <a:outerShdw blurRad="190500" algn="tl" rotWithShape="0">
              <a:srgbClr val="000000">
                <a:alpha val="70000"/>
              </a:srgbClr>
            </a:outerShdw>
          </a:effectLst>
        </p:spPr>
      </p:pic>
      <p:pic>
        <p:nvPicPr>
          <p:cNvPr id="11" name="Picture 10" descr="C:\Users\mteston\AppData\Local\Temp\IMG_5784.JPG"/>
          <p:cNvPicPr/>
          <p:nvPr/>
        </p:nvPicPr>
        <p:blipFill>
          <a:blip r:embed="rId6" cstate="print"/>
          <a:srcRect/>
          <a:stretch>
            <a:fillRect/>
          </a:stretch>
        </p:blipFill>
        <p:spPr bwMode="auto">
          <a:xfrm>
            <a:off x="5486400" y="3733800"/>
            <a:ext cx="3505200" cy="2864478"/>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362200"/>
            <a:ext cx="5791200" cy="2369880"/>
          </a:xfrm>
          <a:prstGeom prst="rect">
            <a:avLst/>
          </a:prstGeom>
        </p:spPr>
        <p:txBody>
          <a:bodyPr wrap="square">
            <a:spAutoFit/>
          </a:bodyPr>
          <a:lstStyle/>
          <a:p>
            <a:pPr>
              <a:buFont typeface="Arial" pitchFamily="34" charset="0"/>
              <a:buChar char="•"/>
            </a:pPr>
            <a:r>
              <a:rPr lang="en-US" sz="1600" b="1" dirty="0" smtClean="0"/>
              <a:t> </a:t>
            </a:r>
            <a:r>
              <a:rPr lang="en-US" b="1" dirty="0" smtClean="0"/>
              <a:t>BK performs a wide variety of engineering services in-house that include:</a:t>
            </a:r>
            <a:endParaRPr lang="en-US" dirty="0" smtClean="0"/>
          </a:p>
          <a:p>
            <a:r>
              <a:rPr lang="en-US" sz="1600" dirty="0" smtClean="0"/>
              <a:t>- Research &amp; development (R&amp;D)</a:t>
            </a:r>
          </a:p>
          <a:p>
            <a:r>
              <a:rPr lang="en-US" sz="1600" dirty="0" smtClean="0"/>
              <a:t>- Testing and test design</a:t>
            </a:r>
          </a:p>
          <a:p>
            <a:pPr>
              <a:buFontTx/>
              <a:buChar char="-"/>
            </a:pPr>
            <a:r>
              <a:rPr lang="en-US" sz="1600" dirty="0" smtClean="0"/>
              <a:t>3D Printing</a:t>
            </a:r>
          </a:p>
          <a:p>
            <a:pPr>
              <a:buFontTx/>
              <a:buChar char="-"/>
            </a:pPr>
            <a:r>
              <a:rPr lang="en-US" sz="1600" dirty="0" smtClean="0"/>
              <a:t>3D modeling</a:t>
            </a:r>
          </a:p>
          <a:p>
            <a:pPr>
              <a:buFontTx/>
              <a:buChar char="-"/>
            </a:pPr>
            <a:r>
              <a:rPr lang="en-US" sz="1600" dirty="0" smtClean="0"/>
              <a:t> Design/Analysis</a:t>
            </a:r>
          </a:p>
          <a:p>
            <a:pPr>
              <a:buFontTx/>
              <a:buChar char="-"/>
            </a:pPr>
            <a:r>
              <a:rPr lang="en-US" sz="1600" dirty="0" smtClean="0"/>
              <a:t> Stress analysis/FEA</a:t>
            </a:r>
          </a:p>
          <a:p>
            <a:pPr>
              <a:buFontTx/>
              <a:buChar char="-"/>
            </a:pPr>
            <a:r>
              <a:rPr lang="en-US" sz="1600" dirty="0" smtClean="0"/>
              <a:t> Reverse Engineering</a:t>
            </a:r>
            <a:endParaRPr lang="en-US" sz="1600" dirty="0"/>
          </a:p>
        </p:txBody>
      </p:sp>
      <p:sp>
        <p:nvSpPr>
          <p:cNvPr id="8" name="Footer Placeholder 7"/>
          <p:cNvSpPr>
            <a:spLocks noGrp="1"/>
          </p:cNvSpPr>
          <p:nvPr>
            <p:ph type="ftr" sz="quarter" idx="11"/>
          </p:nvPr>
        </p:nvSpPr>
        <p:spPr/>
        <p:txBody>
          <a:bodyPr/>
          <a:lstStyle/>
          <a:p>
            <a:r>
              <a:rPr lang="en-US" dirty="0" smtClean="0"/>
              <a:t>www.bkaerospace.com</a:t>
            </a:r>
            <a:endParaRPr lang="en-US" dirty="0"/>
          </a:p>
        </p:txBody>
      </p:sp>
      <p:sp>
        <p:nvSpPr>
          <p:cNvPr id="9" name="TextBox 8"/>
          <p:cNvSpPr txBox="1"/>
          <p:nvPr/>
        </p:nvSpPr>
        <p:spPr>
          <a:xfrm>
            <a:off x="1295400" y="152400"/>
            <a:ext cx="6400800" cy="646331"/>
          </a:xfrm>
          <a:prstGeom prst="rect">
            <a:avLst/>
          </a:prstGeom>
          <a:noFill/>
        </p:spPr>
        <p:txBody>
          <a:bodyPr wrap="square" rtlCol="0">
            <a:spAutoFit/>
          </a:bodyPr>
          <a:lstStyle/>
          <a:p>
            <a:pPr algn="ctr"/>
            <a:r>
              <a:rPr lang="en-US" sz="3600" b="1" i="1" dirty="0" smtClean="0"/>
              <a:t>Engineering, Testing, and Design</a:t>
            </a:r>
            <a:endParaRPr lang="en-US" sz="3600" b="1" i="1" dirty="0"/>
          </a:p>
        </p:txBody>
      </p:sp>
      <p:sp>
        <p:nvSpPr>
          <p:cNvPr id="10" name="TextBox 9"/>
          <p:cNvSpPr txBox="1"/>
          <p:nvPr/>
        </p:nvSpPr>
        <p:spPr>
          <a:xfrm>
            <a:off x="304800" y="533400"/>
            <a:ext cx="8305800" cy="2400657"/>
          </a:xfrm>
          <a:prstGeom prst="rect">
            <a:avLst/>
          </a:prstGeom>
          <a:noFill/>
        </p:spPr>
        <p:txBody>
          <a:bodyPr wrap="square" rtlCol="0">
            <a:spAutoFit/>
          </a:bodyPr>
          <a:lstStyle/>
          <a:p>
            <a:endParaRPr lang="en-US" dirty="0" smtClean="0"/>
          </a:p>
          <a:p>
            <a:pPr>
              <a:buFont typeface="Arial" pitchFamily="34" charset="0"/>
              <a:buChar char="•"/>
            </a:pPr>
            <a:r>
              <a:rPr lang="en-US" dirty="0" smtClean="0"/>
              <a:t> </a:t>
            </a:r>
            <a:r>
              <a:rPr lang="en-US" b="1" dirty="0" smtClean="0"/>
              <a:t>BK has a complete engineering staff consisting of:</a:t>
            </a:r>
          </a:p>
          <a:p>
            <a:r>
              <a:rPr lang="en-US" sz="1600" dirty="0" smtClean="0"/>
              <a:t>-Mechanical Engineering</a:t>
            </a:r>
          </a:p>
          <a:p>
            <a:r>
              <a:rPr lang="en-US" sz="1600" dirty="0" smtClean="0"/>
              <a:t>-Manufacturing Engineering</a:t>
            </a:r>
          </a:p>
          <a:p>
            <a:r>
              <a:rPr lang="en-US" sz="1600" dirty="0" smtClean="0"/>
              <a:t>-Electrical Engineering</a:t>
            </a:r>
          </a:p>
          <a:p>
            <a:r>
              <a:rPr lang="en-US" sz="1600" dirty="0" smtClean="0"/>
              <a:t>-Aerospace Engineering</a:t>
            </a:r>
          </a:p>
          <a:p>
            <a:r>
              <a:rPr lang="en-US" sz="1600" dirty="0" smtClean="0"/>
              <a:t>-Industrial and Systems Engineering</a:t>
            </a:r>
          </a:p>
          <a:p>
            <a:endParaRPr lang="en-US" sz="1600" dirty="0" smtClean="0"/>
          </a:p>
          <a:p>
            <a:endParaRPr lang="en-US" dirty="0"/>
          </a:p>
        </p:txBody>
      </p:sp>
      <p:pic>
        <p:nvPicPr>
          <p:cNvPr id="13314" name="Picture 2" descr="catia"/>
          <p:cNvPicPr>
            <a:picLocks noChangeAspect="1" noChangeArrowheads="1"/>
          </p:cNvPicPr>
          <p:nvPr/>
        </p:nvPicPr>
        <p:blipFill>
          <a:blip r:embed="rId2" cstate="print"/>
          <a:srcRect/>
          <a:stretch>
            <a:fillRect/>
          </a:stretch>
        </p:blipFill>
        <p:spPr bwMode="auto">
          <a:xfrm>
            <a:off x="609600" y="4876800"/>
            <a:ext cx="2743200" cy="1709929"/>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5791200" y="838200"/>
            <a:ext cx="2819400" cy="1107996"/>
          </a:xfrm>
          <a:prstGeom prst="rect">
            <a:avLst/>
          </a:prstGeom>
          <a:noFill/>
        </p:spPr>
        <p:txBody>
          <a:bodyPr wrap="square" rtlCol="0">
            <a:spAutoFit/>
          </a:bodyPr>
          <a:lstStyle/>
          <a:p>
            <a:pPr>
              <a:buFont typeface="Arial" pitchFamily="34" charset="0"/>
              <a:buChar char="•"/>
            </a:pPr>
            <a:r>
              <a:rPr lang="en-US" dirty="0" smtClean="0"/>
              <a:t> </a:t>
            </a:r>
            <a:r>
              <a:rPr lang="en-US" b="1" dirty="0" smtClean="0"/>
              <a:t>Relevant Software:</a:t>
            </a:r>
          </a:p>
          <a:p>
            <a:r>
              <a:rPr lang="en-US" sz="1600" dirty="0" smtClean="0"/>
              <a:t>-CATIA</a:t>
            </a:r>
          </a:p>
          <a:p>
            <a:r>
              <a:rPr lang="en-US" sz="1600" dirty="0" smtClean="0"/>
              <a:t>-NX/</a:t>
            </a:r>
            <a:r>
              <a:rPr lang="en-US" sz="1600" dirty="0" err="1" smtClean="0"/>
              <a:t>Unigraphics</a:t>
            </a:r>
            <a:endParaRPr lang="en-US" sz="1600" dirty="0" smtClean="0"/>
          </a:p>
          <a:p>
            <a:r>
              <a:rPr lang="en-US" sz="1600" dirty="0" smtClean="0"/>
              <a:t>-NASTRAN</a:t>
            </a:r>
            <a:endParaRPr lang="en-US" sz="1600" dirty="0"/>
          </a:p>
        </p:txBody>
      </p:sp>
      <p:pic>
        <p:nvPicPr>
          <p:cNvPr id="19458" name="Picture 2" descr="Image result for CATIA"/>
          <p:cNvPicPr>
            <a:picLocks noChangeAspect="1" noChangeArrowheads="1"/>
          </p:cNvPicPr>
          <p:nvPr/>
        </p:nvPicPr>
        <p:blipFill>
          <a:blip r:embed="rId3" cstate="print"/>
          <a:srcRect/>
          <a:stretch>
            <a:fillRect/>
          </a:stretch>
        </p:blipFill>
        <p:spPr bwMode="auto">
          <a:xfrm>
            <a:off x="8095218" y="838200"/>
            <a:ext cx="743981" cy="601695"/>
          </a:xfrm>
          <a:prstGeom prst="rect">
            <a:avLst/>
          </a:prstGeom>
          <a:noFill/>
        </p:spPr>
      </p:pic>
      <p:pic>
        <p:nvPicPr>
          <p:cNvPr id="19460" name="Picture 4" descr="Image result for nx unigraphics"/>
          <p:cNvPicPr>
            <a:picLocks noChangeAspect="1" noChangeArrowheads="1"/>
          </p:cNvPicPr>
          <p:nvPr/>
        </p:nvPicPr>
        <p:blipFill>
          <a:blip r:embed="rId4" cstate="print"/>
          <a:srcRect/>
          <a:stretch>
            <a:fillRect/>
          </a:stretch>
        </p:blipFill>
        <p:spPr bwMode="auto">
          <a:xfrm>
            <a:off x="7696200" y="1638652"/>
            <a:ext cx="1066800" cy="538339"/>
          </a:xfrm>
          <a:prstGeom prst="rect">
            <a:avLst/>
          </a:prstGeom>
          <a:noFill/>
        </p:spPr>
      </p:pic>
      <p:sp>
        <p:nvSpPr>
          <p:cNvPr id="19462" name="AutoShape 6" descr="Image result for NASTRA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4" name="AutoShape 8" descr="Image result for NASTRAN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7" name="Picture 11" descr="C:\Users\clint\Desktop\Picture1.jpg"/>
          <p:cNvPicPr>
            <a:picLocks noChangeAspect="1" noChangeArrowheads="1"/>
          </p:cNvPicPr>
          <p:nvPr/>
        </p:nvPicPr>
        <p:blipFill>
          <a:blip r:embed="rId5" cstate="print"/>
          <a:srcRect/>
          <a:stretch>
            <a:fillRect/>
          </a:stretch>
        </p:blipFill>
        <p:spPr bwMode="auto">
          <a:xfrm>
            <a:off x="6400800" y="2057400"/>
            <a:ext cx="1066800" cy="478971"/>
          </a:xfrm>
          <a:prstGeom prst="rect">
            <a:avLst/>
          </a:prstGeom>
          <a:noFill/>
        </p:spPr>
      </p:pic>
      <p:pic>
        <p:nvPicPr>
          <p:cNvPr id="6146" name="Picture 2" descr="U:\clint\My Documents\BK company info\BK Pics\Gear2.gif"/>
          <p:cNvPicPr>
            <a:picLocks noChangeAspect="1" noChangeArrowheads="1"/>
          </p:cNvPicPr>
          <p:nvPr/>
        </p:nvPicPr>
        <p:blipFill>
          <a:blip r:embed="rId6" cstate="print"/>
          <a:srcRect/>
          <a:stretch>
            <a:fillRect/>
          </a:stretch>
        </p:blipFill>
        <p:spPr bwMode="auto">
          <a:xfrm>
            <a:off x="3886200" y="3276600"/>
            <a:ext cx="4931060" cy="2590800"/>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4343400" cy="914400"/>
          </a:xfrm>
        </p:spPr>
        <p:txBody>
          <a:bodyPr>
            <a:noAutofit/>
          </a:bodyPr>
          <a:lstStyle/>
          <a:p>
            <a:r>
              <a:rPr lang="en-US" sz="3600" b="1" i="1" dirty="0" smtClean="0"/>
              <a:t>         Quality System</a:t>
            </a:r>
            <a:endParaRPr lang="en-US" sz="3600" b="1" i="1" dirty="0"/>
          </a:p>
        </p:txBody>
      </p:sp>
      <p:sp>
        <p:nvSpPr>
          <p:cNvPr id="2" name="Footer Placeholder 1"/>
          <p:cNvSpPr>
            <a:spLocks noGrp="1"/>
          </p:cNvSpPr>
          <p:nvPr>
            <p:ph type="ftr" sz="quarter" idx="11"/>
          </p:nvPr>
        </p:nvSpPr>
        <p:spPr/>
        <p:txBody>
          <a:bodyPr/>
          <a:lstStyle/>
          <a:p>
            <a:r>
              <a:rPr lang="en-US" dirty="0" smtClean="0"/>
              <a:t>www.bkaerospace.com</a:t>
            </a:r>
            <a:endParaRPr lang="en-US" dirty="0"/>
          </a:p>
        </p:txBody>
      </p:sp>
      <p:pic>
        <p:nvPicPr>
          <p:cNvPr id="35842" name="Picture 2" descr="bk-ul mark"/>
          <p:cNvPicPr>
            <a:picLocks noChangeAspect="1" noChangeArrowheads="1"/>
          </p:cNvPicPr>
          <p:nvPr/>
        </p:nvPicPr>
        <p:blipFill>
          <a:blip r:embed="rId2" cstate="print"/>
          <a:srcRect/>
          <a:stretch>
            <a:fillRect/>
          </a:stretch>
        </p:blipFill>
        <p:spPr bwMode="auto">
          <a:xfrm>
            <a:off x="838200" y="914400"/>
            <a:ext cx="2971800" cy="84044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1981200"/>
            <a:ext cx="8534400" cy="1846659"/>
          </a:xfrm>
          <a:prstGeom prst="rect">
            <a:avLst/>
          </a:prstGeom>
          <a:noFill/>
        </p:spPr>
        <p:txBody>
          <a:bodyPr wrap="square" rtlCol="0">
            <a:spAutoFit/>
          </a:bodyPr>
          <a:lstStyle/>
          <a:p>
            <a:pPr>
              <a:buFont typeface="Arial" pitchFamily="34" charset="0"/>
              <a:buChar char="•"/>
            </a:pPr>
            <a:r>
              <a:rPr lang="en-US" sz="1600" dirty="0" smtClean="0"/>
              <a:t> Meeting and/or exceeding customer demand is our top</a:t>
            </a:r>
          </a:p>
          <a:p>
            <a:r>
              <a:rPr lang="en-US" sz="1600" dirty="0" smtClean="0"/>
              <a:t> priority here at BK.</a:t>
            </a:r>
          </a:p>
          <a:p>
            <a:pPr>
              <a:buFont typeface="Arial" pitchFamily="34" charset="0"/>
              <a:buChar char="•"/>
            </a:pPr>
            <a:r>
              <a:rPr lang="en-US" sz="1600" dirty="0" smtClean="0"/>
              <a:t> BK’s quality system is 3</a:t>
            </a:r>
            <a:r>
              <a:rPr lang="en-US" sz="1600" baseline="30000" dirty="0" smtClean="0"/>
              <a:t>rd</a:t>
            </a:r>
            <a:r>
              <a:rPr lang="en-US" sz="1600" dirty="0" smtClean="0"/>
              <a:t> party registered and certified to ISO 9001 and AS9100 for Design, Manufacturing, and Testing. </a:t>
            </a:r>
          </a:p>
          <a:p>
            <a:pPr>
              <a:buFont typeface="Arial" pitchFamily="34" charset="0"/>
              <a:buChar char="•"/>
            </a:pPr>
            <a:r>
              <a:rPr lang="en-US" sz="1600" dirty="0" smtClean="0"/>
              <a:t> BK has invested in high-precision, state of the art scanning and measurement equipment.</a:t>
            </a:r>
          </a:p>
          <a:p>
            <a:pPr>
              <a:buFont typeface="Arial" pitchFamily="34" charset="0"/>
              <a:buChar char="•"/>
            </a:pPr>
            <a:r>
              <a:rPr lang="en-US" sz="1600" dirty="0" smtClean="0"/>
              <a:t> Inspection is carried out in temperature and FOD controlled areas.</a:t>
            </a:r>
          </a:p>
          <a:p>
            <a:endParaRPr lang="en-US" dirty="0" smtClean="0"/>
          </a:p>
        </p:txBody>
      </p:sp>
      <p:pic>
        <p:nvPicPr>
          <p:cNvPr id="35844" name="Picture 4" descr="qs-001"/>
          <p:cNvPicPr>
            <a:picLocks noChangeAspect="1" noChangeArrowheads="1"/>
          </p:cNvPicPr>
          <p:nvPr/>
        </p:nvPicPr>
        <p:blipFill>
          <a:blip r:embed="rId3" cstate="print"/>
          <a:srcRect/>
          <a:stretch>
            <a:fillRect/>
          </a:stretch>
        </p:blipFill>
        <p:spPr bwMode="auto">
          <a:xfrm>
            <a:off x="304801" y="3733800"/>
            <a:ext cx="2286000" cy="2689412"/>
          </a:xfrm>
          <a:prstGeom prst="rect">
            <a:avLst/>
          </a:prstGeom>
          <a:ln>
            <a:noFill/>
          </a:ln>
          <a:effectLst>
            <a:outerShdw blurRad="190500" algn="tl" rotWithShape="0">
              <a:srgbClr val="000000">
                <a:alpha val="70000"/>
              </a:srgbClr>
            </a:outerShdw>
          </a:effectLst>
        </p:spPr>
      </p:pic>
      <p:pic>
        <p:nvPicPr>
          <p:cNvPr id="35846" name="Picture 6" descr="qs-006"/>
          <p:cNvPicPr>
            <a:picLocks noChangeAspect="1" noChangeArrowheads="1"/>
          </p:cNvPicPr>
          <p:nvPr/>
        </p:nvPicPr>
        <p:blipFill>
          <a:blip r:embed="rId4" cstate="print"/>
          <a:srcRect/>
          <a:stretch>
            <a:fillRect/>
          </a:stretch>
        </p:blipFill>
        <p:spPr bwMode="auto">
          <a:xfrm>
            <a:off x="2819400" y="3733800"/>
            <a:ext cx="2590800" cy="2652696"/>
          </a:xfrm>
          <a:prstGeom prst="rect">
            <a:avLst/>
          </a:prstGeom>
          <a:ln>
            <a:noFill/>
          </a:ln>
          <a:effectLst>
            <a:outerShdw blurRad="190500" algn="tl" rotWithShape="0">
              <a:srgbClr val="000000">
                <a:alpha val="70000"/>
              </a:srgbClr>
            </a:outerShdw>
          </a:effectLst>
        </p:spPr>
      </p:pic>
      <p:pic>
        <p:nvPicPr>
          <p:cNvPr id="35848" name="Picture 8" descr="qs-005"/>
          <p:cNvPicPr>
            <a:picLocks noChangeAspect="1" noChangeArrowheads="1"/>
          </p:cNvPicPr>
          <p:nvPr/>
        </p:nvPicPr>
        <p:blipFill>
          <a:blip r:embed="rId5" cstate="print"/>
          <a:srcRect/>
          <a:stretch>
            <a:fillRect/>
          </a:stretch>
        </p:blipFill>
        <p:spPr bwMode="auto">
          <a:xfrm>
            <a:off x="5715000" y="3733800"/>
            <a:ext cx="1323213" cy="2628900"/>
          </a:xfrm>
          <a:prstGeom prst="rect">
            <a:avLst/>
          </a:prstGeom>
          <a:ln>
            <a:noFill/>
          </a:ln>
          <a:effectLst>
            <a:outerShdw blurRad="190500" algn="tl" rotWithShape="0">
              <a:srgbClr val="000000">
                <a:alpha val="70000"/>
              </a:srgbClr>
            </a:outerShdw>
          </a:effectLst>
        </p:spPr>
      </p:pic>
      <p:pic>
        <p:nvPicPr>
          <p:cNvPr id="35850" name="Picture 10" descr="qs-002"/>
          <p:cNvPicPr>
            <a:picLocks noChangeAspect="1" noChangeArrowheads="1"/>
          </p:cNvPicPr>
          <p:nvPr/>
        </p:nvPicPr>
        <p:blipFill>
          <a:blip r:embed="rId6" cstate="print"/>
          <a:srcRect/>
          <a:stretch>
            <a:fillRect/>
          </a:stretch>
        </p:blipFill>
        <p:spPr bwMode="auto">
          <a:xfrm>
            <a:off x="7391400" y="3733800"/>
            <a:ext cx="1454235" cy="2619376"/>
          </a:xfrm>
          <a:prstGeom prst="rect">
            <a:avLst/>
          </a:prstGeom>
          <a:ln>
            <a:noFill/>
          </a:ln>
          <a:effectLst>
            <a:outerShdw blurRad="190500" algn="tl" rotWithShape="0">
              <a:srgbClr val="000000">
                <a:alpha val="70000"/>
              </a:srgbClr>
            </a:outerShdw>
          </a:effectLst>
        </p:spPr>
      </p:pic>
      <p:pic>
        <p:nvPicPr>
          <p:cNvPr id="18433" name="Picture 1"/>
          <p:cNvPicPr>
            <a:picLocks noChangeAspect="1" noChangeArrowheads="1"/>
          </p:cNvPicPr>
          <p:nvPr/>
        </p:nvPicPr>
        <p:blipFill>
          <a:blip r:embed="rId7" cstate="print"/>
          <a:srcRect/>
          <a:stretch>
            <a:fillRect/>
          </a:stretch>
        </p:blipFill>
        <p:spPr bwMode="auto">
          <a:xfrm>
            <a:off x="5181600" y="152400"/>
            <a:ext cx="1687684" cy="2209800"/>
          </a:xfrm>
          <a:prstGeom prst="rect">
            <a:avLst/>
          </a:prstGeom>
          <a:ln>
            <a:noFill/>
          </a:ln>
          <a:effectLst>
            <a:outerShdw blurRad="190500" algn="tl" rotWithShape="0">
              <a:srgbClr val="000000">
                <a:alpha val="70000"/>
              </a:srgbClr>
            </a:outerShdw>
          </a:effectLst>
        </p:spPr>
      </p:pic>
      <p:pic>
        <p:nvPicPr>
          <p:cNvPr id="18435" name="Picture 3"/>
          <p:cNvPicPr>
            <a:picLocks noChangeAspect="1" noChangeArrowheads="1"/>
          </p:cNvPicPr>
          <p:nvPr/>
        </p:nvPicPr>
        <p:blipFill>
          <a:blip r:embed="rId8" cstate="print"/>
          <a:srcRect/>
          <a:stretch>
            <a:fillRect/>
          </a:stretch>
        </p:blipFill>
        <p:spPr bwMode="auto">
          <a:xfrm>
            <a:off x="7162801" y="152401"/>
            <a:ext cx="1698714" cy="2209799"/>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1\mteston\LOCALS~1\Temp\ScreenClip.png"/>
          <p:cNvPicPr>
            <a:picLocks noChangeAspect="1" noChangeArrowheads="1"/>
          </p:cNvPicPr>
          <p:nvPr/>
        </p:nvPicPr>
        <p:blipFill>
          <a:blip r:embed="rId2" cstate="print"/>
          <a:srcRect/>
          <a:stretch>
            <a:fillRect/>
          </a:stretch>
        </p:blipFill>
        <p:spPr bwMode="auto">
          <a:xfrm>
            <a:off x="152400" y="838200"/>
            <a:ext cx="3429000" cy="1901261"/>
          </a:xfrm>
          <a:prstGeom prst="rect">
            <a:avLst/>
          </a:prstGeom>
          <a:ln>
            <a:noFill/>
          </a:ln>
          <a:effectLst>
            <a:softEdge rad="112500"/>
          </a:effectLst>
        </p:spPr>
      </p:pic>
      <p:pic>
        <p:nvPicPr>
          <p:cNvPr id="5" name="Picture 2"/>
          <p:cNvPicPr>
            <a:picLocks noChangeAspect="1" noChangeArrowheads="1"/>
          </p:cNvPicPr>
          <p:nvPr/>
        </p:nvPicPr>
        <p:blipFill>
          <a:blip r:embed="rId3" cstate="print"/>
          <a:srcRect/>
          <a:stretch>
            <a:fillRect/>
          </a:stretch>
        </p:blipFill>
        <p:spPr bwMode="auto">
          <a:xfrm>
            <a:off x="6038619" y="4769201"/>
            <a:ext cx="3105381" cy="2088799"/>
          </a:xfrm>
          <a:prstGeom prst="rect">
            <a:avLst/>
          </a:prstGeom>
          <a:ln>
            <a:noFill/>
          </a:ln>
          <a:effectLst>
            <a:softEdge rad="112500"/>
          </a:effectLst>
        </p:spPr>
      </p:pic>
      <p:pic>
        <p:nvPicPr>
          <p:cNvPr id="6" name="Picture 5" descr="torpedo launch.png"/>
          <p:cNvPicPr>
            <a:picLocks noChangeAspect="1"/>
          </p:cNvPicPr>
          <p:nvPr/>
        </p:nvPicPr>
        <p:blipFill>
          <a:blip r:embed="rId4" cstate="print"/>
          <a:stretch>
            <a:fillRect/>
          </a:stretch>
        </p:blipFill>
        <p:spPr>
          <a:xfrm>
            <a:off x="2895600" y="2743200"/>
            <a:ext cx="3223466" cy="1981200"/>
          </a:xfrm>
          <a:prstGeom prst="rect">
            <a:avLst/>
          </a:prstGeom>
          <a:ln>
            <a:noFill/>
          </a:ln>
          <a:effectLst>
            <a:softEdge rad="112500"/>
          </a:effectLst>
        </p:spPr>
      </p:pic>
      <p:sp>
        <p:nvSpPr>
          <p:cNvPr id="7" name="Rectangle 6"/>
          <p:cNvSpPr/>
          <p:nvPr/>
        </p:nvSpPr>
        <p:spPr>
          <a:xfrm>
            <a:off x="304800" y="457200"/>
            <a:ext cx="3214213" cy="338554"/>
          </a:xfrm>
          <a:prstGeom prst="rect">
            <a:avLst/>
          </a:prstGeom>
        </p:spPr>
        <p:txBody>
          <a:bodyPr wrap="none">
            <a:spAutoFit/>
          </a:bodyPr>
          <a:lstStyle/>
          <a:p>
            <a:r>
              <a:rPr lang="en-US" sz="1600" b="1" dirty="0" smtClean="0"/>
              <a:t>P8 Poseidon Bailout Door Assembly</a:t>
            </a:r>
            <a:endParaRPr lang="en-US" sz="1600" b="1" dirty="0"/>
          </a:p>
        </p:txBody>
      </p:sp>
      <p:sp>
        <p:nvSpPr>
          <p:cNvPr id="8" name="Rectangle 7"/>
          <p:cNvSpPr/>
          <p:nvPr/>
        </p:nvSpPr>
        <p:spPr>
          <a:xfrm>
            <a:off x="6324600" y="1447800"/>
            <a:ext cx="2161938" cy="338554"/>
          </a:xfrm>
          <a:prstGeom prst="rect">
            <a:avLst/>
          </a:prstGeom>
        </p:spPr>
        <p:txBody>
          <a:bodyPr wrap="none">
            <a:spAutoFit/>
          </a:bodyPr>
          <a:lstStyle/>
          <a:p>
            <a:r>
              <a:rPr lang="en-US" sz="1600" b="1" dirty="0" smtClean="0"/>
              <a:t>AMRAAM CATM-120</a:t>
            </a:r>
            <a:endParaRPr lang="en-US" sz="1600" b="1" dirty="0"/>
          </a:p>
        </p:txBody>
      </p:sp>
      <p:sp>
        <p:nvSpPr>
          <p:cNvPr id="9" name="Rectangle 8"/>
          <p:cNvSpPr/>
          <p:nvPr/>
        </p:nvSpPr>
        <p:spPr>
          <a:xfrm>
            <a:off x="6096000" y="4419600"/>
            <a:ext cx="2904962" cy="338554"/>
          </a:xfrm>
          <a:prstGeom prst="rect">
            <a:avLst/>
          </a:prstGeom>
        </p:spPr>
        <p:txBody>
          <a:bodyPr wrap="none">
            <a:spAutoFit/>
          </a:bodyPr>
          <a:lstStyle/>
          <a:p>
            <a:r>
              <a:rPr lang="en-US" sz="1600" b="1" dirty="0" smtClean="0"/>
              <a:t>NASA SLS Tooling and Hardware</a:t>
            </a:r>
            <a:endParaRPr lang="en-US" sz="1600" b="1" dirty="0"/>
          </a:p>
        </p:txBody>
      </p:sp>
      <p:sp>
        <p:nvSpPr>
          <p:cNvPr id="10" name="Rectangle 9"/>
          <p:cNvSpPr/>
          <p:nvPr/>
        </p:nvSpPr>
        <p:spPr>
          <a:xfrm>
            <a:off x="3810000" y="2438400"/>
            <a:ext cx="1832040" cy="338554"/>
          </a:xfrm>
          <a:prstGeom prst="rect">
            <a:avLst/>
          </a:prstGeom>
        </p:spPr>
        <p:txBody>
          <a:bodyPr wrap="none">
            <a:spAutoFit/>
          </a:bodyPr>
          <a:lstStyle/>
          <a:p>
            <a:r>
              <a:rPr lang="en-US" sz="1600" b="1" dirty="0" smtClean="0"/>
              <a:t>MK-54 REXTORP</a:t>
            </a:r>
            <a:endParaRPr lang="en-US" sz="1600" b="1" dirty="0"/>
          </a:p>
        </p:txBody>
      </p:sp>
      <p:sp>
        <p:nvSpPr>
          <p:cNvPr id="11" name="Rectangle 10"/>
          <p:cNvSpPr/>
          <p:nvPr/>
        </p:nvSpPr>
        <p:spPr>
          <a:xfrm>
            <a:off x="0" y="4114800"/>
            <a:ext cx="3048000" cy="584775"/>
          </a:xfrm>
          <a:prstGeom prst="rect">
            <a:avLst/>
          </a:prstGeom>
        </p:spPr>
        <p:txBody>
          <a:bodyPr wrap="square">
            <a:spAutoFit/>
          </a:bodyPr>
          <a:lstStyle/>
          <a:p>
            <a:r>
              <a:rPr lang="en-US" sz="1600" b="1" dirty="0" smtClean="0"/>
              <a:t>Tooling for the International</a:t>
            </a:r>
          </a:p>
          <a:p>
            <a:r>
              <a:rPr lang="en-US" sz="1600" b="1" dirty="0" smtClean="0"/>
              <a:t>Space Station</a:t>
            </a:r>
            <a:endParaRPr lang="en-US" sz="1600" b="1" dirty="0"/>
          </a:p>
        </p:txBody>
      </p:sp>
      <p:sp>
        <p:nvSpPr>
          <p:cNvPr id="14" name="Title 13"/>
          <p:cNvSpPr>
            <a:spLocks noGrp="1"/>
          </p:cNvSpPr>
          <p:nvPr>
            <p:ph type="title"/>
          </p:nvPr>
        </p:nvSpPr>
        <p:spPr>
          <a:xfrm>
            <a:off x="4267200" y="228600"/>
            <a:ext cx="3657600" cy="914400"/>
          </a:xfrm>
        </p:spPr>
        <p:txBody>
          <a:bodyPr>
            <a:noAutofit/>
          </a:bodyPr>
          <a:lstStyle/>
          <a:p>
            <a:pPr algn="r"/>
            <a:r>
              <a:rPr lang="en-US" sz="3600" b="1" i="1" dirty="0" smtClean="0"/>
              <a:t>Some of Our Quality Products</a:t>
            </a:r>
            <a:endParaRPr lang="en-US" sz="3600" b="1" i="1" dirty="0"/>
          </a:p>
        </p:txBody>
      </p:sp>
      <p:sp>
        <p:nvSpPr>
          <p:cNvPr id="15" name="Footer Placeholder 14"/>
          <p:cNvSpPr>
            <a:spLocks noGrp="1"/>
          </p:cNvSpPr>
          <p:nvPr>
            <p:ph type="ftr" sz="quarter" idx="11"/>
          </p:nvPr>
        </p:nvSpPr>
        <p:spPr/>
        <p:txBody>
          <a:bodyPr/>
          <a:lstStyle/>
          <a:p>
            <a:r>
              <a:rPr lang="en-US" dirty="0" smtClean="0"/>
              <a:t>www.bkaerospace.com</a:t>
            </a:r>
            <a:endParaRPr lang="en-US" dirty="0"/>
          </a:p>
        </p:txBody>
      </p:sp>
      <p:pic>
        <p:nvPicPr>
          <p:cNvPr id="16" name="Picture 15" descr="Test Picture"/>
          <p:cNvPicPr/>
          <p:nvPr/>
        </p:nvPicPr>
        <p:blipFill>
          <a:blip r:embed="rId5" cstate="print"/>
          <a:srcRect/>
          <a:stretch>
            <a:fillRect/>
          </a:stretch>
        </p:blipFill>
        <p:spPr bwMode="auto">
          <a:xfrm>
            <a:off x="6162675" y="1819275"/>
            <a:ext cx="2819400" cy="1981200"/>
          </a:xfrm>
          <a:prstGeom prst="rect">
            <a:avLst/>
          </a:prstGeom>
          <a:ln>
            <a:noFill/>
          </a:ln>
          <a:effectLst>
            <a:softEdge rad="112500"/>
          </a:effectLst>
        </p:spPr>
      </p:pic>
      <p:pic>
        <p:nvPicPr>
          <p:cNvPr id="4098" name="Picture 2" descr="Image result for international space station"/>
          <p:cNvPicPr>
            <a:picLocks noChangeAspect="1" noChangeArrowheads="1"/>
          </p:cNvPicPr>
          <p:nvPr/>
        </p:nvPicPr>
        <p:blipFill>
          <a:blip r:embed="rId6" cstate="print"/>
          <a:srcRect/>
          <a:stretch>
            <a:fillRect/>
          </a:stretch>
        </p:blipFill>
        <p:spPr bwMode="auto">
          <a:xfrm>
            <a:off x="152400" y="4749800"/>
            <a:ext cx="2819400" cy="1879601"/>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TotalTime>
  <Words>595</Words>
  <Application>Microsoft Office PowerPoint</Application>
  <PresentationFormat>On-screen Show (4:3)</PresentationFormat>
  <Paragraphs>91</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Company Background and History</vt:lpstr>
      <vt:lpstr>Facilities</vt:lpstr>
      <vt:lpstr>Large Scale Machining and Integration</vt:lpstr>
      <vt:lpstr>Slide 5</vt:lpstr>
      <vt:lpstr>Assembly, Paint, and Special Processes</vt:lpstr>
      <vt:lpstr>Slide 7</vt:lpstr>
      <vt:lpstr>         Quality System</vt:lpstr>
      <vt:lpstr>Some of Our Quality Products</vt:lpstr>
      <vt:lpstr>Awards and Customer  Satisfaction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mteston</dc:creator>
  <cp:lastModifiedBy>clint</cp:lastModifiedBy>
  <cp:revision>99</cp:revision>
  <dcterms:created xsi:type="dcterms:W3CDTF">2015-07-09T14:25:58Z</dcterms:created>
  <dcterms:modified xsi:type="dcterms:W3CDTF">2017-05-09T16:37:21Z</dcterms:modified>
</cp:coreProperties>
</file>